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2"/>
  </p:notesMasterIdLst>
  <p:sldIdLst>
    <p:sldId id="492" r:id="rId2"/>
    <p:sldId id="493" r:id="rId3"/>
    <p:sldId id="501" r:id="rId4"/>
    <p:sldId id="494" r:id="rId5"/>
    <p:sldId id="504" r:id="rId6"/>
    <p:sldId id="506" r:id="rId7"/>
    <p:sldId id="510" r:id="rId8"/>
    <p:sldId id="511" r:id="rId9"/>
    <p:sldId id="500" r:id="rId10"/>
    <p:sldId id="434" r:id="rId11"/>
  </p:sldIdLst>
  <p:sldSz cx="9144000" cy="5143500" type="screen16x9"/>
  <p:notesSz cx="6858000" cy="9144000"/>
  <p:embeddedFontLst>
    <p:embeddedFont>
      <p:font typeface="Orly's Font 2" panose="020B0604020202020204" charset="0"/>
      <p:regular r:id="rId13"/>
    </p:embeddedFont>
    <p:embeddedFont>
      <p:font typeface="Calibri" panose="020F0502020204030204" pitchFamily="34"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E4"/>
    <a:srgbClr val="FFD200"/>
    <a:srgbClr val="8DC63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29" autoAdjust="0"/>
    <p:restoredTop sz="76350" autoAdjust="0"/>
  </p:normalViewPr>
  <p:slideViewPr>
    <p:cSldViewPr>
      <p:cViewPr varScale="1">
        <p:scale>
          <a:sx n="37" d="100"/>
          <a:sy n="37" d="100"/>
        </p:scale>
        <p:origin x="-78" y="-546"/>
      </p:cViewPr>
      <p:guideLst>
        <p:guide orient="horz" pos="1361"/>
        <p:guide pos="2880"/>
      </p:guideLst>
    </p:cSldViewPr>
  </p:slideViewPr>
  <p:notesTextViewPr>
    <p:cViewPr>
      <p:scale>
        <a:sx n="1" d="1"/>
        <a:sy n="1" d="1"/>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We learned about a special quadrilateral called a rectangle.</a:t>
            </a:r>
          </a:p>
          <a:p>
            <a:r>
              <a:rPr lang="en-US" b="0" i="0" baseline="0" dirty="0" smtClean="0"/>
              <a:t>We know that this shape is a quadrilateral because it has 4 sides.</a:t>
            </a:r>
          </a:p>
          <a:p>
            <a:r>
              <a:rPr lang="en-US" b="0" i="0" baseline="0" dirty="0" smtClean="0"/>
              <a:t>Each of the sides are straight.</a:t>
            </a:r>
          </a:p>
          <a:p>
            <a:r>
              <a:rPr lang="en-US" b="0" i="0" baseline="0" dirty="0" smtClean="0"/>
              <a:t>And all of the sides meet at a corner or vertex making a closed shape.</a:t>
            </a:r>
          </a:p>
          <a:p>
            <a:r>
              <a:rPr lang="en-US" baseline="0" dirty="0" smtClean="0"/>
              <a:t>This quadrilateral is called a rectangle, because the top and bottom have the same length sides that run in the same direction, the left and right have the same length sides that run in the same direction, and each of the corners are square corners, meaning I could fit a piece of paper in each of the corners and it would fit.</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Rectangles are known as 2 dimensional or plane shapes, because they are flat.</a:t>
            </a:r>
          </a:p>
          <a:p>
            <a:r>
              <a:rPr lang="en-US" baseline="0" dirty="0" smtClean="0"/>
              <a:t>They are flat like pieces of paper or envelopes.</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you put 6 rectangles together, you can build a solid shape, also called a 3-Dimensional shape.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6 rectangles can form a box.</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Look at the front of these boxes, you can see the rectangles.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rectangles make up the faces of the boxes.</a:t>
            </a:r>
          </a:p>
          <a:p>
            <a:r>
              <a:rPr lang="en-US" baseline="0" dirty="0" smtClean="0"/>
              <a:t>If you have ever been to the grocery store, you may recognize these box shapes.</a:t>
            </a:r>
          </a:p>
          <a:p>
            <a:r>
              <a:rPr lang="en-US" baseline="0" dirty="0" smtClean="0"/>
              <a:t>These solid shapes could be a box of cereal or a box of spaghetti!</a:t>
            </a:r>
          </a:p>
          <a:p>
            <a:r>
              <a:rPr lang="en-US" baseline="0" dirty="0" smtClean="0"/>
              <a:t>I know that a shape is a box shape if I can count 6 rectangles for faces.</a:t>
            </a:r>
          </a:p>
          <a:p>
            <a:r>
              <a:rPr lang="en-US" baseline="0" dirty="0" smtClean="0"/>
              <a:t>There should be a top, bottom, front, back, and 2 sides.</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We learned about another special quadrilateral called a square.</a:t>
            </a:r>
          </a:p>
          <a:p>
            <a:r>
              <a:rPr lang="en-US" b="0" i="0" baseline="0" dirty="0" smtClean="0"/>
              <a:t>We know that this shape is a quadrilateral because it has 4 sides.</a:t>
            </a:r>
          </a:p>
          <a:p>
            <a:r>
              <a:rPr lang="en-US" b="0" i="0" baseline="0" dirty="0" smtClean="0"/>
              <a:t>Each of the sides are straight.</a:t>
            </a:r>
          </a:p>
          <a:p>
            <a:r>
              <a:rPr lang="en-US" b="0" i="0" baseline="0" dirty="0" smtClean="0"/>
              <a:t>And all of the sides meet at a corner or vertex making a closed shape.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quadrilateral is called a square, because all of the sides are the same length or size, and the top and bottom run in the same direction, the left and right sides run in the same direction, and each of the corners are square corners, meaning I could put a piece of paper or envelope into each of the corners and it would fit.</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Now that you know what a box shape is and what it looks like, we are going to talk about a very special box shape, called a cube!  A cube has 6 faces, just like we learned our boxes had, but instead of rectangles for faces, each face is a square!</a:t>
            </a:r>
          </a:p>
          <a:p>
            <a:r>
              <a:rPr lang="en-US" baseline="0" dirty="0" smtClean="0"/>
              <a:t>If we look at the front of this cube, this face is square.</a:t>
            </a:r>
          </a:p>
          <a:p>
            <a:r>
              <a:rPr lang="en-US" baseline="0" dirty="0" smtClean="0"/>
              <a:t>It’s a little hard to tell from this picture, but the top and side are also squares.</a:t>
            </a:r>
          </a:p>
          <a:p>
            <a:r>
              <a:rPr lang="en-US" baseline="0" dirty="0" smtClean="0"/>
              <a:t>To help you understand this better, imagine that you are looking at a number cube or die.</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If you could open up your die to look at each of the faces, you would be able to see 6 squares, like this…</a:t>
            </a:r>
          </a:p>
          <a:p>
            <a:r>
              <a:rPr lang="en-US" baseline="0" dirty="0" smtClean="0"/>
              <a:t>The front would be square number 1, the top would be number 2, the bottom would be 3, the right side would be 4, the left side would be square number 5, and if we could pull the square from the back, that would make 6 squares.</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Let’s look at the shapes from the beginning of the lesson.  Which one is</a:t>
            </a:r>
            <a:r>
              <a:rPr lang="en-US" baseline="0" dirty="0" smtClean="0"/>
              <a:t> a cube?</a:t>
            </a:r>
          </a:p>
          <a:p>
            <a:r>
              <a:rPr lang="en-US" dirty="0" smtClean="0"/>
              <a:t>Well we know that a cube cannot</a:t>
            </a:r>
            <a:r>
              <a:rPr lang="en-US" baseline="0" dirty="0" smtClean="0"/>
              <a:t> be flat, so we have to get rid of this shape, which is actually a 2 dimensional square, a plane shape.</a:t>
            </a:r>
            <a:endParaRPr lang="en-US" dirty="0" smtClean="0"/>
          </a:p>
          <a:p>
            <a:r>
              <a:rPr lang="en-US" dirty="0" smtClean="0"/>
              <a:t>The green and blue shapes are both definitely</a:t>
            </a:r>
            <a:r>
              <a:rPr lang="en-US" baseline="0" dirty="0" smtClean="0"/>
              <a:t> solid shapes, because I can see that they have more than one flat shape or face to build it.  They both look like boxes.</a:t>
            </a:r>
          </a:p>
          <a:p>
            <a:r>
              <a:rPr lang="en-US" baseline="0" dirty="0" smtClean="0"/>
              <a:t>I know that a cube has 6 square faces.  When we look at these shapes, we can start by looking at the face on the front of each shape.</a:t>
            </a:r>
          </a:p>
          <a:p>
            <a:r>
              <a:rPr lang="en-US" baseline="0" dirty="0" smtClean="0"/>
              <a:t>Is this face a square?  Or is this face a square?</a:t>
            </a:r>
          </a:p>
          <a:p>
            <a:r>
              <a:rPr lang="en-US" baseline="0" dirty="0" smtClean="0"/>
              <a:t>This one is the square! And if I look at the all of the faces on this green box, I will notice that all of the faces are squares.</a:t>
            </a:r>
          </a:p>
          <a:p>
            <a:r>
              <a:rPr lang="en-US" baseline="0" dirty="0" smtClean="0"/>
              <a:t>So, the green shape must be the cube!</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jp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328737" y="661214"/>
            <a:ext cx="6400800" cy="523220"/>
          </a:xfrm>
        </p:spPr>
        <p:txBody>
          <a:bodyPr wrap="square">
            <a:spAutoFit/>
          </a:bodyPr>
          <a:lstStyle/>
          <a:p>
            <a:pPr marL="0" indent="0" algn="ctr">
              <a:buNone/>
            </a:pPr>
            <a:r>
              <a:rPr lang="en-US" sz="2800" dirty="0" smtClean="0">
                <a:solidFill>
                  <a:schemeClr val="accent5"/>
                </a:solidFill>
              </a:rPr>
              <a:t>Look at the shapes below.</a:t>
            </a:r>
            <a:endParaRPr lang="en-US" sz="2800" dirty="0">
              <a:solidFill>
                <a:schemeClr val="accent5"/>
              </a:solidFill>
            </a:endParaRPr>
          </a:p>
        </p:txBody>
      </p:sp>
      <p:sp>
        <p:nvSpPr>
          <p:cNvPr id="19" name="Text Placeholder 1"/>
          <p:cNvSpPr txBox="1">
            <a:spLocks/>
          </p:cNvSpPr>
          <p:nvPr/>
        </p:nvSpPr>
        <p:spPr bwMode="auto">
          <a:xfrm>
            <a:off x="359532" y="3884734"/>
            <a:ext cx="84419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rPr>
              <a:t>How do I know which one is a cube?</a:t>
            </a:r>
            <a:endParaRPr lang="en-US" sz="2800" dirty="0">
              <a:solidFill>
                <a:schemeClr val="accent5"/>
              </a:solidFill>
            </a:endParaRPr>
          </a:p>
        </p:txBody>
      </p:sp>
      <p:sp>
        <p:nvSpPr>
          <p:cNvPr id="3" name="Rectangle 2"/>
          <p:cNvSpPr/>
          <p:nvPr/>
        </p:nvSpPr>
        <p:spPr>
          <a:xfrm>
            <a:off x="3743908" y="1562476"/>
            <a:ext cx="1872208" cy="180020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Cube 4"/>
          <p:cNvSpPr/>
          <p:nvPr/>
        </p:nvSpPr>
        <p:spPr>
          <a:xfrm>
            <a:off x="1259632" y="1706492"/>
            <a:ext cx="1476164" cy="1512168"/>
          </a:xfrm>
          <a:prstGeom prst="cube">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Cube 21"/>
          <p:cNvSpPr/>
          <p:nvPr/>
        </p:nvSpPr>
        <p:spPr>
          <a:xfrm>
            <a:off x="6048164" y="1472466"/>
            <a:ext cx="2556284" cy="1980220"/>
          </a:xfrm>
          <a:prstGeom prst="cube">
            <a:avLst>
              <a:gd name="adj" fmla="val 60120"/>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31261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9" grpId="0" build="p"/>
      <p:bldP spid="3" grpId="0" animBg="1"/>
      <p:bldP spid="5"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3588" y="1059582"/>
            <a:ext cx="7429500" cy="2308324"/>
          </a:xfrm>
          <a:prstGeom prst="rect">
            <a:avLst/>
          </a:prstGeom>
          <a:noFill/>
        </p:spPr>
        <p:txBody>
          <a:bodyPr>
            <a:spAutoFit/>
          </a:bodyPr>
          <a:lstStyle/>
          <a:p>
            <a:pPr algn="ctr">
              <a:defRPr/>
            </a:pPr>
            <a:r>
              <a:rPr lang="en-US" sz="3600" dirty="0" smtClean="0">
                <a:solidFill>
                  <a:schemeClr val="accent5"/>
                </a:solidFill>
                <a:latin typeface="Orly's Font 2" pitchFamily="66" charset="0"/>
                <a:ea typeface="Verdana" pitchFamily="34" charset="0"/>
                <a:cs typeface="Verdana" pitchFamily="34" charset="0"/>
              </a:rPr>
              <a:t>In this lesson you learned how to identify cubes </a:t>
            </a:r>
            <a:br>
              <a:rPr lang="en-US" sz="3600" dirty="0" smtClean="0">
                <a:solidFill>
                  <a:schemeClr val="accent5"/>
                </a:solidFill>
                <a:latin typeface="Orly's Font 2" pitchFamily="66" charset="0"/>
                <a:ea typeface="Verdana" pitchFamily="34" charset="0"/>
                <a:cs typeface="Verdana" pitchFamily="34" charset="0"/>
              </a:rPr>
            </a:br>
            <a:r>
              <a:rPr lang="en-US" sz="3600" dirty="0" smtClean="0">
                <a:solidFill>
                  <a:schemeClr val="accent1"/>
                </a:solidFill>
                <a:latin typeface="Orly's Font 2" pitchFamily="66" charset="0"/>
                <a:ea typeface="Verdana" pitchFamily="34" charset="0"/>
                <a:cs typeface="Verdana" pitchFamily="34" charset="0"/>
              </a:rPr>
              <a:t>by finding solid shapes </a:t>
            </a:r>
            <a:br>
              <a:rPr lang="en-US" sz="3600" dirty="0" smtClean="0">
                <a:solidFill>
                  <a:schemeClr val="accent1"/>
                </a:solidFill>
                <a:latin typeface="Orly's Font 2" pitchFamily="66" charset="0"/>
                <a:ea typeface="Verdana" pitchFamily="34" charset="0"/>
                <a:cs typeface="Verdana" pitchFamily="34" charset="0"/>
              </a:rPr>
            </a:br>
            <a:r>
              <a:rPr lang="en-US" sz="3600" dirty="0" smtClean="0">
                <a:solidFill>
                  <a:schemeClr val="accent1"/>
                </a:solidFill>
                <a:latin typeface="Orly's Font 2" pitchFamily="66" charset="0"/>
                <a:ea typeface="Verdana" pitchFamily="34" charset="0"/>
                <a:cs typeface="Verdana" pitchFamily="34" charset="0"/>
              </a:rPr>
              <a:t>with 6 square faces.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235534"/>
            <a:ext cx="8028892"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identify </a:t>
            </a:r>
            <a:r>
              <a:rPr lang="en-US" sz="3600" dirty="0">
                <a:solidFill>
                  <a:schemeClr val="accent5"/>
                </a:solidFill>
                <a:latin typeface="Orly's Font 2" pitchFamily="66" charset="0"/>
                <a:ea typeface="Verdana" pitchFamily="34" charset="0"/>
                <a:cs typeface="Verdana" pitchFamily="34" charset="0"/>
              </a:rPr>
              <a:t>cubes </a:t>
            </a:r>
            <a:br>
              <a:rPr lang="en-US" sz="3600" dirty="0">
                <a:solidFill>
                  <a:schemeClr val="accent5"/>
                </a:solidFill>
                <a:latin typeface="Orly's Font 2" pitchFamily="66" charset="0"/>
                <a:ea typeface="Verdana" pitchFamily="34" charset="0"/>
                <a:cs typeface="Verdana" pitchFamily="34" charset="0"/>
              </a:rPr>
            </a:br>
            <a:r>
              <a:rPr lang="en-US" sz="3600" dirty="0">
                <a:solidFill>
                  <a:schemeClr val="accent1"/>
                </a:solidFill>
                <a:latin typeface="Orly's Font 2" pitchFamily="66" charset="0"/>
                <a:ea typeface="Verdana" pitchFamily="34" charset="0"/>
                <a:cs typeface="Verdana" pitchFamily="34" charset="0"/>
              </a:rPr>
              <a:t>by finding </a:t>
            </a:r>
            <a:r>
              <a:rPr lang="en-US" sz="3600" dirty="0" smtClean="0">
                <a:solidFill>
                  <a:schemeClr val="accent1"/>
                </a:solidFill>
                <a:latin typeface="Orly's Font 2" pitchFamily="66" charset="0"/>
                <a:ea typeface="Verdana" pitchFamily="34" charset="0"/>
                <a:cs typeface="Verdana" pitchFamily="34" charset="0"/>
              </a:rPr>
              <a:t>solid </a:t>
            </a:r>
            <a:r>
              <a:rPr lang="en-US" sz="3600" dirty="0">
                <a:solidFill>
                  <a:schemeClr val="accent1"/>
                </a:solidFill>
                <a:latin typeface="Orly's Font 2" pitchFamily="66" charset="0"/>
                <a:ea typeface="Verdana" pitchFamily="34" charset="0"/>
                <a:cs typeface="Verdana" pitchFamily="34" charset="0"/>
              </a:rPr>
              <a:t>shapes </a:t>
            </a:r>
            <a:r>
              <a:rPr lang="en-US" sz="3600" dirty="0" smtClean="0">
                <a:solidFill>
                  <a:schemeClr val="accent1"/>
                </a:solidFill>
                <a:latin typeface="Orly's Font 2" pitchFamily="66" charset="0"/>
                <a:ea typeface="Verdana" pitchFamily="34" charset="0"/>
                <a:cs typeface="Verdana" pitchFamily="34" charset="0"/>
              </a:rPr>
              <a:t/>
            </a:r>
            <a:br>
              <a:rPr lang="en-US" sz="3600" dirty="0" smtClean="0">
                <a:solidFill>
                  <a:schemeClr val="accent1"/>
                </a:solidFill>
                <a:latin typeface="Orly's Font 2" pitchFamily="66" charset="0"/>
                <a:ea typeface="Verdana" pitchFamily="34" charset="0"/>
                <a:cs typeface="Verdana" pitchFamily="34" charset="0"/>
              </a:rPr>
            </a:br>
            <a:r>
              <a:rPr lang="en-US" sz="3600" dirty="0" smtClean="0">
                <a:solidFill>
                  <a:schemeClr val="accent1"/>
                </a:solidFill>
                <a:latin typeface="Orly's Font 2" pitchFamily="66" charset="0"/>
                <a:ea typeface="Verdana" pitchFamily="34" charset="0"/>
                <a:cs typeface="Verdana" pitchFamily="34" charset="0"/>
              </a:rPr>
              <a:t>with </a:t>
            </a:r>
            <a:r>
              <a:rPr lang="en-US" sz="3600" dirty="0">
                <a:solidFill>
                  <a:schemeClr val="accent1"/>
                </a:solidFill>
                <a:latin typeface="Orly's Font 2" pitchFamily="66" charset="0"/>
                <a:ea typeface="Verdana" pitchFamily="34" charset="0"/>
                <a:cs typeface="Verdana" pitchFamily="34" charset="0"/>
              </a:rPr>
              <a:t>6 square faces.</a:t>
            </a:r>
          </a:p>
        </p:txBody>
      </p:sp>
    </p:spTree>
    <p:extLst>
      <p:ext uri="{BB962C8B-B14F-4D97-AF65-F5344CB8AC3E}">
        <p14:creationId xmlns:p14="http://schemas.microsoft.com/office/powerpoint/2010/main" val="235877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Up Arrow 104"/>
          <p:cNvSpPr/>
          <p:nvPr/>
        </p:nvSpPr>
        <p:spPr>
          <a:xfrm rot="13459189" flipH="1">
            <a:off x="5530818" y="987574"/>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7" name="Straight Connector 16"/>
          <p:cNvCxnSpPr/>
          <p:nvPr/>
        </p:nvCxnSpPr>
        <p:spPr>
          <a:xfrm flipH="1" flipV="1">
            <a:off x="935596" y="1671650"/>
            <a:ext cx="1" cy="28062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935598" y="1671650"/>
            <a:ext cx="460851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935597" y="4472413"/>
            <a:ext cx="4608511" cy="5519"/>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947483" y="2812907"/>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ectangle 27"/>
          <p:cNvSpPr/>
          <p:nvPr/>
        </p:nvSpPr>
        <p:spPr>
          <a:xfrm>
            <a:off x="5799968" y="288968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29" name="Half Frame 28"/>
          <p:cNvSpPr/>
          <p:nvPr/>
        </p:nvSpPr>
        <p:spPr>
          <a:xfrm rot="13238728">
            <a:off x="8431606" y="3418703"/>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Half Frame 29"/>
          <p:cNvSpPr/>
          <p:nvPr/>
        </p:nvSpPr>
        <p:spPr>
          <a:xfrm rot="13238728">
            <a:off x="8048823" y="3785233"/>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987412" y="2738412"/>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32" name="Rectangle 6"/>
          <p:cNvSpPr>
            <a:spLocks noChangeArrowheads="1"/>
          </p:cNvSpPr>
          <p:nvPr/>
        </p:nvSpPr>
        <p:spPr bwMode="gray">
          <a:xfrm>
            <a:off x="2952950" y="176630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33" name="Rectangle 6"/>
          <p:cNvSpPr>
            <a:spLocks noChangeArrowheads="1"/>
          </p:cNvSpPr>
          <p:nvPr/>
        </p:nvSpPr>
        <p:spPr bwMode="gray">
          <a:xfrm>
            <a:off x="2921708" y="3858116"/>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34" name="Half Frame 33"/>
          <p:cNvSpPr/>
          <p:nvPr/>
        </p:nvSpPr>
        <p:spPr>
          <a:xfrm rot="13238728">
            <a:off x="7402840" y="3059636"/>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5" name="Straight Connector 34"/>
          <p:cNvCxnSpPr/>
          <p:nvPr/>
        </p:nvCxnSpPr>
        <p:spPr>
          <a:xfrm flipH="1" flipV="1">
            <a:off x="5544108" y="1668192"/>
            <a:ext cx="1" cy="280628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Rectangle 6"/>
          <p:cNvSpPr>
            <a:spLocks noChangeArrowheads="1"/>
          </p:cNvSpPr>
          <p:nvPr/>
        </p:nvSpPr>
        <p:spPr bwMode="gray">
          <a:xfrm>
            <a:off x="4967571" y="2774417"/>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sp>
        <p:nvSpPr>
          <p:cNvPr id="44" name="Text Placeholder 2"/>
          <p:cNvSpPr txBox="1">
            <a:spLocks/>
          </p:cNvSpPr>
          <p:nvPr/>
        </p:nvSpPr>
        <p:spPr bwMode="auto">
          <a:xfrm>
            <a:off x="2189348" y="46435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special quadrilateral</a:t>
            </a:r>
            <a:endParaRPr lang="en-US" sz="2800" dirty="0">
              <a:solidFill>
                <a:schemeClr val="accent1"/>
              </a:solidFill>
              <a:latin typeface="Orly's Font 2" pitchFamily="66" charset="0"/>
            </a:endParaRPr>
          </a:p>
        </p:txBody>
      </p:sp>
      <p:pic>
        <p:nvPicPr>
          <p:cNvPr id="23" name="Picture 22"/>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3462" t="36199" r="30895" b="5846"/>
          <a:stretch/>
        </p:blipFill>
        <p:spPr>
          <a:xfrm rot="218730">
            <a:off x="5622987" y="1207404"/>
            <a:ext cx="2371789" cy="1936767"/>
          </a:xfrm>
          <a:prstGeom prst="rect">
            <a:avLst/>
          </a:prstGeom>
        </p:spPr>
      </p:pic>
      <p:sp>
        <p:nvSpPr>
          <p:cNvPr id="38" name="Oval Callout 37"/>
          <p:cNvSpPr/>
          <p:nvPr/>
        </p:nvSpPr>
        <p:spPr>
          <a:xfrm>
            <a:off x="7164288" y="1283137"/>
            <a:ext cx="1728192" cy="1540641"/>
          </a:xfrm>
          <a:prstGeom prst="wedgeEllipseCallout">
            <a:avLst>
              <a:gd name="adj1" fmla="val -62260"/>
              <a:gd name="adj2" fmla="val 5965"/>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43" name="TextBox 42"/>
          <p:cNvSpPr txBox="1"/>
          <p:nvPr/>
        </p:nvSpPr>
        <p:spPr>
          <a:xfrm>
            <a:off x="7098567" y="1491630"/>
            <a:ext cx="1920994" cy="1200329"/>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This quadrilateral</a:t>
            </a:r>
          </a:p>
          <a:p>
            <a:pPr algn="ctr"/>
            <a:r>
              <a:rPr lang="en-US" dirty="0" smtClean="0">
                <a:solidFill>
                  <a:schemeClr val="accent1">
                    <a:lumMod val="50000"/>
                  </a:schemeClr>
                </a:solidFill>
                <a:latin typeface="Orly's Font 2" pitchFamily="66" charset="0"/>
                <a:ea typeface="Verdana" pitchFamily="34" charset="0"/>
                <a:cs typeface="Verdana" pitchFamily="34" charset="0"/>
              </a:rPr>
              <a:t>is a</a:t>
            </a:r>
          </a:p>
          <a:p>
            <a:pPr algn="ctr"/>
            <a:r>
              <a:rPr lang="en-US" dirty="0" smtClean="0">
                <a:solidFill>
                  <a:schemeClr val="accent1">
                    <a:lumMod val="50000"/>
                  </a:schemeClr>
                </a:solidFill>
                <a:latin typeface="Orly's Font 2" pitchFamily="66" charset="0"/>
                <a:ea typeface="Verdana" pitchFamily="34" charset="0"/>
                <a:cs typeface="Verdana" pitchFamily="34" charset="0"/>
              </a:rPr>
              <a:t>rectangle!</a:t>
            </a:r>
          </a:p>
        </p:txBody>
      </p:sp>
      <p:sp>
        <p:nvSpPr>
          <p:cNvPr id="39" name="Oval 38"/>
          <p:cNvSpPr/>
          <p:nvPr/>
        </p:nvSpPr>
        <p:spPr>
          <a:xfrm>
            <a:off x="5291501" y="1459260"/>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Oval 39"/>
          <p:cNvSpPr/>
          <p:nvPr/>
        </p:nvSpPr>
        <p:spPr>
          <a:xfrm>
            <a:off x="665550" y="423286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Oval 40"/>
          <p:cNvSpPr/>
          <p:nvPr/>
        </p:nvSpPr>
        <p:spPr>
          <a:xfrm>
            <a:off x="681362" y="143762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Oval 41"/>
          <p:cNvSpPr/>
          <p:nvPr/>
        </p:nvSpPr>
        <p:spPr>
          <a:xfrm>
            <a:off x="5253870" y="422793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4" name="Group 23"/>
          <p:cNvGrpSpPr/>
          <p:nvPr/>
        </p:nvGrpSpPr>
        <p:grpSpPr>
          <a:xfrm>
            <a:off x="971601" y="1693285"/>
            <a:ext cx="1981350" cy="2747079"/>
            <a:chOff x="539552" y="1023578"/>
            <a:chExt cx="2916892" cy="3564396"/>
          </a:xfrm>
        </p:grpSpPr>
        <p:sp>
          <p:nvSpPr>
            <p:cNvPr id="25" name="Rectangle 24"/>
            <p:cNvSpPr/>
            <p:nvPr/>
          </p:nvSpPr>
          <p:spPr>
            <a:xfrm>
              <a:off x="539552" y="1023578"/>
              <a:ext cx="2916892" cy="3564396"/>
            </a:xfrm>
            <a:prstGeom prst="rect">
              <a:avLst/>
            </a:prstGeom>
            <a:solidFill>
              <a:schemeClr val="bg1"/>
            </a:solid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6" name="Straight Connector 25"/>
            <p:cNvCxnSpPr/>
            <p:nvPr/>
          </p:nvCxnSpPr>
          <p:spPr>
            <a:xfrm>
              <a:off x="539552" y="1632641"/>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9552" y="1851670"/>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39552" y="206468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39552" y="228371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39552" y="249673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39552" y="271576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39552" y="292878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39552" y="314781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39552" y="338129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39552" y="360032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39552" y="381334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39552" y="403237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39552" y="422492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39552" y="444395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115616" y="1023578"/>
              <a:ext cx="0" cy="3542227"/>
            </a:xfrm>
            <a:prstGeom prst="line">
              <a:avLst/>
            </a:prstGeom>
            <a:solidFill>
              <a:schemeClr val="bg1"/>
            </a:solidFill>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772418" y="262575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Oval 58"/>
            <p:cNvSpPr/>
            <p:nvPr/>
          </p:nvSpPr>
          <p:spPr>
            <a:xfrm>
              <a:off x="773857" y="3831890"/>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Oval 59"/>
            <p:cNvSpPr/>
            <p:nvPr/>
          </p:nvSpPr>
          <p:spPr>
            <a:xfrm>
              <a:off x="772418" y="145562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1" name="Rectangle 60"/>
            <p:cNvSpPr/>
            <p:nvPr/>
          </p:nvSpPr>
          <p:spPr>
            <a:xfrm>
              <a:off x="539552" y="1023578"/>
              <a:ext cx="2916892" cy="3564396"/>
            </a:xfrm>
            <a:prstGeom prst="rect">
              <a:avLst/>
            </a:prstGeom>
            <a:no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 name="Up Arrow 1"/>
          <p:cNvSpPr/>
          <p:nvPr/>
        </p:nvSpPr>
        <p:spPr>
          <a:xfrm rot="8140811">
            <a:off x="287524" y="987574"/>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Up Arrow 61"/>
          <p:cNvSpPr/>
          <p:nvPr/>
        </p:nvSpPr>
        <p:spPr>
          <a:xfrm rot="3593254">
            <a:off x="244358" y="4379531"/>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4" name="Group 83"/>
          <p:cNvGrpSpPr/>
          <p:nvPr/>
        </p:nvGrpSpPr>
        <p:grpSpPr>
          <a:xfrm>
            <a:off x="3545217" y="1707654"/>
            <a:ext cx="1981350" cy="2747079"/>
            <a:chOff x="539552" y="1023578"/>
            <a:chExt cx="2916892" cy="3564396"/>
          </a:xfrm>
        </p:grpSpPr>
        <p:sp>
          <p:nvSpPr>
            <p:cNvPr id="85" name="Rectangle 84"/>
            <p:cNvSpPr/>
            <p:nvPr/>
          </p:nvSpPr>
          <p:spPr>
            <a:xfrm>
              <a:off x="539552" y="1023578"/>
              <a:ext cx="2916892" cy="3564396"/>
            </a:xfrm>
            <a:prstGeom prst="rect">
              <a:avLst/>
            </a:prstGeom>
            <a:solidFill>
              <a:schemeClr val="bg1"/>
            </a:solid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86" name="Straight Connector 85"/>
            <p:cNvCxnSpPr/>
            <p:nvPr/>
          </p:nvCxnSpPr>
          <p:spPr>
            <a:xfrm>
              <a:off x="539552" y="1632641"/>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39552" y="1851670"/>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39552" y="206468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539552" y="228371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539552" y="249673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39552" y="271576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39552" y="292878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539552" y="314781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539552" y="338129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39552" y="360032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539552" y="381334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539552" y="403237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39552" y="422492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39552" y="444395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1115616" y="1023578"/>
              <a:ext cx="0" cy="3542227"/>
            </a:xfrm>
            <a:prstGeom prst="line">
              <a:avLst/>
            </a:prstGeom>
            <a:solidFill>
              <a:schemeClr val="bg1"/>
            </a:solidFill>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772418" y="262575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2" name="Oval 101"/>
            <p:cNvSpPr/>
            <p:nvPr/>
          </p:nvSpPr>
          <p:spPr>
            <a:xfrm>
              <a:off x="773857" y="3831890"/>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3" name="Oval 102"/>
            <p:cNvSpPr/>
            <p:nvPr/>
          </p:nvSpPr>
          <p:spPr>
            <a:xfrm>
              <a:off x="772418" y="145562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Rectangle 103"/>
            <p:cNvSpPr/>
            <p:nvPr/>
          </p:nvSpPr>
          <p:spPr>
            <a:xfrm>
              <a:off x="539552" y="1023578"/>
              <a:ext cx="2916892" cy="3564396"/>
            </a:xfrm>
            <a:prstGeom prst="rect">
              <a:avLst/>
            </a:prstGeom>
            <a:no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06" name="Up Arrow 105"/>
          <p:cNvSpPr/>
          <p:nvPr/>
        </p:nvSpPr>
        <p:spPr>
          <a:xfrm rot="18006746" flipH="1">
            <a:off x="5487652" y="4379531"/>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0705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iterate type="lt">
                                    <p:tmAbs val="80"/>
                                  </p:iterate>
                                  <p:childTnLst>
                                    <p:set>
                                      <p:cBhvr>
                                        <p:cTn id="29"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31"/>
                                        </p:tgtEl>
                                      </p:cBhvr>
                                    </p:animEffect>
                                    <p:set>
                                      <p:cBhvr>
                                        <p:cTn id="53" dur="1" fill="hold">
                                          <p:stCondLst>
                                            <p:cond delay="499"/>
                                          </p:stCondLst>
                                        </p:cTn>
                                        <p:tgtEl>
                                          <p:spTgt spid="3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2"/>
                                        </p:tgtEl>
                                      </p:cBhvr>
                                    </p:animEffect>
                                    <p:set>
                                      <p:cBhvr>
                                        <p:cTn id="56" dur="1" fill="hold">
                                          <p:stCondLst>
                                            <p:cond delay="499"/>
                                          </p:stCondLst>
                                        </p:cTn>
                                        <p:tgtEl>
                                          <p:spTgt spid="3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36"/>
                                        </p:tgtEl>
                                      </p:cBhvr>
                                    </p:animEffect>
                                    <p:set>
                                      <p:cBhvr>
                                        <p:cTn id="59" dur="1" fill="hold">
                                          <p:stCondLst>
                                            <p:cond delay="499"/>
                                          </p:stCondLst>
                                        </p:cTn>
                                        <p:tgtEl>
                                          <p:spTgt spid="3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3"/>
                                        </p:tgtEl>
                                      </p:cBhvr>
                                    </p:animEffect>
                                    <p:set>
                                      <p:cBhvr>
                                        <p:cTn id="62" dur="1" fill="hold">
                                          <p:stCondLst>
                                            <p:cond delay="499"/>
                                          </p:stCondLst>
                                        </p:cTn>
                                        <p:tgtEl>
                                          <p:spTgt spid="3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iterate type="lt">
                                    <p:tmAbs val="80"/>
                                  </p:iterate>
                                  <p:childTnLst>
                                    <p:set>
                                      <p:cBhvr>
                                        <p:cTn id="66"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7"/>
                                        </p:tgtEl>
                                      </p:cBhvr>
                                    </p:animEffect>
                                    <p:set>
                                      <p:cBhvr>
                                        <p:cTn id="81" dur="1" fill="hold">
                                          <p:stCondLst>
                                            <p:cond delay="499"/>
                                          </p:stCondLst>
                                        </p:cTn>
                                        <p:tgtEl>
                                          <p:spTgt spid="27"/>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iterate type="lt">
                                    <p:tmAbs val="80"/>
                                  </p:iterate>
                                  <p:childTnLst>
                                    <p:set>
                                      <p:cBhvr>
                                        <p:cTn id="85"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500"/>
                                        <p:tgtEl>
                                          <p:spTgt spid="3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500"/>
                                        <p:tgtEl>
                                          <p:spTgt spid="4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39"/>
                                        </p:tgtEl>
                                      </p:cBhvr>
                                    </p:animEffect>
                                    <p:set>
                                      <p:cBhvr>
                                        <p:cTn id="109" dur="1" fill="hold">
                                          <p:stCondLst>
                                            <p:cond delay="499"/>
                                          </p:stCondLst>
                                        </p:cTn>
                                        <p:tgtEl>
                                          <p:spTgt spid="39"/>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40"/>
                                        </p:tgtEl>
                                      </p:cBhvr>
                                    </p:animEffect>
                                    <p:set>
                                      <p:cBhvr>
                                        <p:cTn id="112" dur="1" fill="hold">
                                          <p:stCondLst>
                                            <p:cond delay="499"/>
                                          </p:stCondLst>
                                        </p:cTn>
                                        <p:tgtEl>
                                          <p:spTgt spid="40"/>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42"/>
                                        </p:tgtEl>
                                      </p:cBhvr>
                                    </p:animEffect>
                                    <p:set>
                                      <p:cBhvr>
                                        <p:cTn id="115" dur="1" fill="hold">
                                          <p:stCondLst>
                                            <p:cond delay="499"/>
                                          </p:stCondLst>
                                        </p:cTn>
                                        <p:tgtEl>
                                          <p:spTgt spid="42"/>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41"/>
                                        </p:tgtEl>
                                      </p:cBhvr>
                                    </p:animEffect>
                                    <p:set>
                                      <p:cBhvr>
                                        <p:cTn id="118" dur="1" fill="hold">
                                          <p:stCondLst>
                                            <p:cond delay="499"/>
                                          </p:stCondLst>
                                        </p:cTn>
                                        <p:tgtEl>
                                          <p:spTgt spid="41"/>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500"/>
                                        <p:tgtEl>
                                          <p:spTgt spid="2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38"/>
                                        </p:tgtEl>
                                        <p:attrNameLst>
                                          <p:attrName>style.visibility</p:attrName>
                                        </p:attrNameLst>
                                      </p:cBhvr>
                                      <p:to>
                                        <p:strVal val="visible"/>
                                      </p:to>
                                    </p:set>
                                    <p:animEffect transition="in" filter="fade">
                                      <p:cBhvr>
                                        <p:cTn id="128" dur="500"/>
                                        <p:tgtEl>
                                          <p:spTgt spid="38"/>
                                        </p:tgtEl>
                                      </p:cBhvr>
                                    </p:animEffec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iterate type="lt">
                                    <p:tmAbs val="80"/>
                                  </p:iterate>
                                  <p:childTnLst>
                                    <p:set>
                                      <p:cBhvr>
                                        <p:cTn id="132" dur="1" fill="hold">
                                          <p:stCondLst>
                                            <p:cond delay="0"/>
                                          </p:stCondLst>
                                        </p:cTn>
                                        <p:tgtEl>
                                          <p:spTgt spid="43"/>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26" presetClass="emph" presetSubtype="0" fill="hold" nodeType="clickEffect">
                                  <p:stCondLst>
                                    <p:cond delay="0"/>
                                  </p:stCondLst>
                                  <p:childTnLst>
                                    <p:animEffect transition="out" filter="fade">
                                      <p:cBhvr>
                                        <p:cTn id="136" dur="500" tmFilter="0, 0; .2, .5; .8, .5; 1, 0"/>
                                        <p:tgtEl>
                                          <p:spTgt spid="18"/>
                                        </p:tgtEl>
                                      </p:cBhvr>
                                    </p:animEffect>
                                    <p:animScale>
                                      <p:cBhvr>
                                        <p:cTn id="137" dur="250" autoRev="1" fill="hold"/>
                                        <p:tgtEl>
                                          <p:spTgt spid="18"/>
                                        </p:tgtEl>
                                      </p:cBhvr>
                                      <p:by x="105000" y="105000"/>
                                    </p:animScale>
                                  </p:childTnLst>
                                </p:cTn>
                              </p:par>
                              <p:par>
                                <p:cTn id="138" presetID="26" presetClass="emph" presetSubtype="0" fill="hold" nodeType="withEffect">
                                  <p:stCondLst>
                                    <p:cond delay="0"/>
                                  </p:stCondLst>
                                  <p:childTnLst>
                                    <p:animEffect transition="out" filter="fade">
                                      <p:cBhvr>
                                        <p:cTn id="139" dur="500" tmFilter="0, 0; .2, .5; .8, .5; 1, 0"/>
                                        <p:tgtEl>
                                          <p:spTgt spid="19"/>
                                        </p:tgtEl>
                                      </p:cBhvr>
                                    </p:animEffect>
                                    <p:animScale>
                                      <p:cBhvr>
                                        <p:cTn id="140" dur="250" autoRev="1" fill="hold"/>
                                        <p:tgtEl>
                                          <p:spTgt spid="19"/>
                                        </p:tgtEl>
                                      </p:cBhvr>
                                      <p:by x="105000" y="105000"/>
                                    </p:animScale>
                                  </p:childTnLst>
                                </p:cTn>
                              </p:par>
                            </p:childTnLst>
                          </p:cTn>
                        </p:par>
                      </p:childTnLst>
                    </p:cTn>
                  </p:par>
                  <p:par>
                    <p:cTn id="141" fill="hold">
                      <p:stCondLst>
                        <p:cond delay="indefinite"/>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7"/>
                                        </p:tgtEl>
                                      </p:cBhvr>
                                    </p:animEffect>
                                    <p:animScale>
                                      <p:cBhvr>
                                        <p:cTn id="145" dur="250" autoRev="1" fill="hold"/>
                                        <p:tgtEl>
                                          <p:spTgt spid="17"/>
                                        </p:tgtEl>
                                      </p:cBhvr>
                                      <p:by x="105000" y="105000"/>
                                    </p:animScale>
                                  </p:childTnLst>
                                </p:cTn>
                              </p:par>
                              <p:par>
                                <p:cTn id="146" presetID="26" presetClass="emph" presetSubtype="0" fill="hold" nodeType="withEffect">
                                  <p:stCondLst>
                                    <p:cond delay="0"/>
                                  </p:stCondLst>
                                  <p:childTnLst>
                                    <p:animEffect transition="out" filter="fade">
                                      <p:cBhvr>
                                        <p:cTn id="147" dur="500" tmFilter="0, 0; .2, .5; .8, .5; 1, 0"/>
                                        <p:tgtEl>
                                          <p:spTgt spid="35"/>
                                        </p:tgtEl>
                                      </p:cBhvr>
                                    </p:animEffect>
                                    <p:animScale>
                                      <p:cBhvr>
                                        <p:cTn id="148" dur="250" autoRev="1" fill="hold"/>
                                        <p:tgtEl>
                                          <p:spTgt spid="35"/>
                                        </p:tgtEl>
                                      </p:cBhvr>
                                      <p:by x="105000" y="105000"/>
                                    </p:animScale>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nodeType="clickEffect">
                                  <p:stCondLst>
                                    <p:cond delay="0"/>
                                  </p:stCondLst>
                                  <p:childTnLst>
                                    <p:set>
                                      <p:cBhvr>
                                        <p:cTn id="152" dur="1" fill="hold">
                                          <p:stCondLst>
                                            <p:cond delay="0"/>
                                          </p:stCondLst>
                                        </p:cTn>
                                        <p:tgtEl>
                                          <p:spTgt spid="24"/>
                                        </p:tgtEl>
                                        <p:attrNameLst>
                                          <p:attrName>style.visibility</p:attrName>
                                        </p:attrNameLst>
                                      </p:cBhvr>
                                      <p:to>
                                        <p:strVal val="visible"/>
                                      </p:to>
                                    </p:set>
                                    <p:animEffect transition="in" filter="fade">
                                      <p:cBhvr>
                                        <p:cTn id="153" dur="500"/>
                                        <p:tgtEl>
                                          <p:spTgt spid="24"/>
                                        </p:tgtEl>
                                      </p:cBhvr>
                                    </p:animEffect>
                                  </p:childTnLst>
                                </p:cTn>
                              </p:par>
                              <p:par>
                                <p:cTn id="154" presetID="10" presetClass="entr" presetSubtype="0" fill="hold" nodeType="withEffect">
                                  <p:stCondLst>
                                    <p:cond delay="0"/>
                                  </p:stCondLst>
                                  <p:childTnLst>
                                    <p:set>
                                      <p:cBhvr>
                                        <p:cTn id="155" dur="1" fill="hold">
                                          <p:stCondLst>
                                            <p:cond delay="0"/>
                                          </p:stCondLst>
                                        </p:cTn>
                                        <p:tgtEl>
                                          <p:spTgt spid="84"/>
                                        </p:tgtEl>
                                        <p:attrNameLst>
                                          <p:attrName>style.visibility</p:attrName>
                                        </p:attrNameLst>
                                      </p:cBhvr>
                                      <p:to>
                                        <p:strVal val="visible"/>
                                      </p:to>
                                    </p:set>
                                    <p:animEffect transition="in" filter="fade">
                                      <p:cBhvr>
                                        <p:cTn id="156" dur="500"/>
                                        <p:tgtEl>
                                          <p:spTgt spid="84"/>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2"/>
                                        </p:tgtEl>
                                        <p:attrNameLst>
                                          <p:attrName>style.visibility</p:attrName>
                                        </p:attrNameLst>
                                      </p:cBhvr>
                                      <p:to>
                                        <p:strVal val="visible"/>
                                      </p:to>
                                    </p:set>
                                    <p:animEffect transition="in" filter="fade">
                                      <p:cBhvr>
                                        <p:cTn id="161" dur="500"/>
                                        <p:tgtEl>
                                          <p:spTgt spid="2"/>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62"/>
                                        </p:tgtEl>
                                        <p:attrNameLst>
                                          <p:attrName>style.visibility</p:attrName>
                                        </p:attrNameLst>
                                      </p:cBhvr>
                                      <p:to>
                                        <p:strVal val="visible"/>
                                      </p:to>
                                    </p:set>
                                    <p:animEffect transition="in" filter="fade">
                                      <p:cBhvr>
                                        <p:cTn id="164" dur="500"/>
                                        <p:tgtEl>
                                          <p:spTgt spid="6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05"/>
                                        </p:tgtEl>
                                        <p:attrNameLst>
                                          <p:attrName>style.visibility</p:attrName>
                                        </p:attrNameLst>
                                      </p:cBhvr>
                                      <p:to>
                                        <p:strVal val="visible"/>
                                      </p:to>
                                    </p:set>
                                    <p:animEffect transition="in" filter="fade">
                                      <p:cBhvr>
                                        <p:cTn id="167" dur="500"/>
                                        <p:tgtEl>
                                          <p:spTgt spid="105"/>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6"/>
                                        </p:tgtEl>
                                        <p:attrNameLst>
                                          <p:attrName>style.visibility</p:attrName>
                                        </p:attrNameLst>
                                      </p:cBhvr>
                                      <p:to>
                                        <p:strVal val="visible"/>
                                      </p:to>
                                    </p:set>
                                    <p:animEffect transition="in" filter="fade">
                                      <p:cBhvr>
                                        <p:cTn id="17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28" grpId="0" animBg="1"/>
      <p:bldP spid="29" grpId="0" animBg="1"/>
      <p:bldP spid="30" grpId="0" animBg="1"/>
      <p:bldP spid="31" grpId="0"/>
      <p:bldP spid="31" grpId="1"/>
      <p:bldP spid="32" grpId="0"/>
      <p:bldP spid="32" grpId="1"/>
      <p:bldP spid="33" grpId="0"/>
      <p:bldP spid="33" grpId="1"/>
      <p:bldP spid="34" grpId="0" animBg="1"/>
      <p:bldP spid="36" grpId="0"/>
      <p:bldP spid="36" grpId="1"/>
      <p:bldP spid="44" grpId="0" build="p"/>
      <p:bldP spid="38" grpId="0" animBg="1"/>
      <p:bldP spid="43" grpId="0"/>
      <p:bldP spid="39" grpId="0" animBg="1"/>
      <p:bldP spid="39" grpId="1" animBg="1"/>
      <p:bldP spid="40" grpId="0" animBg="1"/>
      <p:bldP spid="40" grpId="1" animBg="1"/>
      <p:bldP spid="41" grpId="0" animBg="1"/>
      <p:bldP spid="41" grpId="1" animBg="1"/>
      <p:bldP spid="42" grpId="0" animBg="1"/>
      <p:bldP spid="42" grpId="1" animBg="1"/>
      <p:bldP spid="2" grpId="0" animBg="1"/>
      <p:bldP spid="62" grpId="0" animBg="1"/>
      <p:bldP spid="10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527884" y="1109421"/>
            <a:ext cx="54524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Rectangles are flat!</a:t>
            </a:r>
            <a:endParaRPr lang="en-US" sz="2800" dirty="0">
              <a:solidFill>
                <a:schemeClr val="accent1"/>
              </a:solidFill>
              <a:latin typeface="Orly's Font 2" pitchFamily="66" charset="0"/>
            </a:endParaRPr>
          </a:p>
        </p:txBody>
      </p:sp>
      <p:sp>
        <p:nvSpPr>
          <p:cNvPr id="2" name="Rectangle 1"/>
          <p:cNvSpPr/>
          <p:nvPr/>
        </p:nvSpPr>
        <p:spPr>
          <a:xfrm>
            <a:off x="539552" y="1109421"/>
            <a:ext cx="2916892" cy="3456384"/>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Rectangle 3"/>
          <p:cNvSpPr/>
          <p:nvPr/>
        </p:nvSpPr>
        <p:spPr>
          <a:xfrm rot="16200000">
            <a:off x="5361661" y="862283"/>
            <a:ext cx="2035309" cy="4801964"/>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8" name="Group 17"/>
          <p:cNvGrpSpPr/>
          <p:nvPr/>
        </p:nvGrpSpPr>
        <p:grpSpPr>
          <a:xfrm>
            <a:off x="3978334" y="2256127"/>
            <a:ext cx="4801965" cy="2035311"/>
            <a:chOff x="3978334" y="2256127"/>
            <a:chExt cx="4801965" cy="2035311"/>
          </a:xfrm>
        </p:grpSpPr>
        <p:sp>
          <p:nvSpPr>
            <p:cNvPr id="13" name="Rectangle 12"/>
            <p:cNvSpPr/>
            <p:nvPr/>
          </p:nvSpPr>
          <p:spPr>
            <a:xfrm rot="16200000">
              <a:off x="5361662" y="872800"/>
              <a:ext cx="2035309" cy="4801964"/>
            </a:xfrm>
            <a:prstGeom prst="rect">
              <a:avLst/>
            </a:prstGeom>
            <a:solidFill>
              <a:schemeClr val="accent6">
                <a:lumMod val="60000"/>
                <a:lumOff val="40000"/>
              </a:schemeClr>
            </a:solidFill>
            <a:ln w="38100">
              <a:solidFill>
                <a:schemeClr val="accent5">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6" name="Straight Connector 15"/>
            <p:cNvCxnSpPr/>
            <p:nvPr/>
          </p:nvCxnSpPr>
          <p:spPr>
            <a:xfrm flipV="1">
              <a:off x="3978334" y="2805776"/>
              <a:ext cx="1097722" cy="1485662"/>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5"/>
            </p:cNvCxnSpPr>
            <p:nvPr/>
          </p:nvCxnSpPr>
          <p:spPr>
            <a:xfrm>
              <a:off x="7579808" y="2840682"/>
              <a:ext cx="1196980" cy="1440238"/>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4" name="Isosceles Triangle 13"/>
            <p:cNvSpPr/>
            <p:nvPr/>
          </p:nvSpPr>
          <p:spPr>
            <a:xfrm flipV="1">
              <a:off x="3978334" y="2256127"/>
              <a:ext cx="4801965" cy="1169110"/>
            </a:xfrm>
            <a:prstGeom prst="triangle">
              <a:avLst/>
            </a:prstGeom>
            <a:solidFill>
              <a:schemeClr val="accent6">
                <a:lumMod val="60000"/>
                <a:lumOff val="4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0" name="Group 39"/>
          <p:cNvGrpSpPr/>
          <p:nvPr/>
        </p:nvGrpSpPr>
        <p:grpSpPr>
          <a:xfrm>
            <a:off x="539552" y="1109420"/>
            <a:ext cx="2916892" cy="3478553"/>
            <a:chOff x="539552" y="1023578"/>
            <a:chExt cx="2916892" cy="3564396"/>
          </a:xfrm>
        </p:grpSpPr>
        <p:sp>
          <p:nvSpPr>
            <p:cNvPr id="5" name="Rectangle 4"/>
            <p:cNvSpPr/>
            <p:nvPr/>
          </p:nvSpPr>
          <p:spPr>
            <a:xfrm>
              <a:off x="539552" y="1023578"/>
              <a:ext cx="2916892" cy="3564396"/>
            </a:xfrm>
            <a:prstGeom prst="rect">
              <a:avLst/>
            </a:prstGeom>
            <a:solidFill>
              <a:schemeClr val="bg1"/>
            </a:solid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4" name="Straight Connector 23"/>
            <p:cNvCxnSpPr/>
            <p:nvPr/>
          </p:nvCxnSpPr>
          <p:spPr>
            <a:xfrm>
              <a:off x="539552" y="1632641"/>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9552" y="1851670"/>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39552" y="206468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39552" y="228371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39552" y="249673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39552" y="271576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9552" y="292878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9552" y="314781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39552" y="3381297"/>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9552" y="3600326"/>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39552" y="3813345"/>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39552" y="4032374"/>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9552" y="4224929"/>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39552" y="4443958"/>
              <a:ext cx="29168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15616" y="1023578"/>
              <a:ext cx="0" cy="3542227"/>
            </a:xfrm>
            <a:prstGeom prst="line">
              <a:avLst/>
            </a:prstGeom>
            <a:solidFill>
              <a:schemeClr val="bg1"/>
            </a:solidFill>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72418" y="262575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773857" y="3831890"/>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772418" y="1455626"/>
              <a:ext cx="180020" cy="18002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Rectangle 38"/>
            <p:cNvSpPr/>
            <p:nvPr/>
          </p:nvSpPr>
          <p:spPr>
            <a:xfrm>
              <a:off x="539552" y="1023578"/>
              <a:ext cx="2916892" cy="3564396"/>
            </a:xfrm>
            <a:prstGeom prst="rect">
              <a:avLst/>
            </a:prstGeom>
            <a:noFill/>
            <a:ln w="38100">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325479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
          <p:cNvSpPr txBox="1">
            <a:spLocks/>
          </p:cNvSpPr>
          <p:nvPr/>
        </p:nvSpPr>
        <p:spPr bwMode="auto">
          <a:xfrm>
            <a:off x="3995936" y="231490"/>
            <a:ext cx="28685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Box Shapes</a:t>
            </a:r>
            <a:endParaRPr lang="en-US" sz="2800" dirty="0">
              <a:solidFill>
                <a:schemeClr val="accent1"/>
              </a:solidFill>
              <a:latin typeface="Orly's Font 2" pitchFamily="66" charset="0"/>
            </a:endParaRPr>
          </a:p>
        </p:txBody>
      </p:sp>
      <p:grpSp>
        <p:nvGrpSpPr>
          <p:cNvPr id="6" name="Group 5"/>
          <p:cNvGrpSpPr/>
          <p:nvPr/>
        </p:nvGrpSpPr>
        <p:grpSpPr>
          <a:xfrm>
            <a:off x="476801" y="862123"/>
            <a:ext cx="3239825" cy="4013883"/>
            <a:chOff x="2771800" y="915566"/>
            <a:chExt cx="2988332" cy="3816424"/>
          </a:xfrm>
        </p:grpSpPr>
        <p:sp>
          <p:nvSpPr>
            <p:cNvPr id="4" name="Cube 3"/>
            <p:cNvSpPr/>
            <p:nvPr/>
          </p:nvSpPr>
          <p:spPr>
            <a:xfrm>
              <a:off x="2771800" y="915566"/>
              <a:ext cx="2988332" cy="3816424"/>
            </a:xfrm>
            <a:prstGeom prst="cube">
              <a:avLst>
                <a:gd name="adj" fmla="val 14911"/>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Parallelogram 4"/>
            <p:cNvSpPr/>
            <p:nvPr/>
          </p:nvSpPr>
          <p:spPr>
            <a:xfrm>
              <a:off x="2771800" y="915566"/>
              <a:ext cx="2988332" cy="447850"/>
            </a:xfrm>
            <a:prstGeom prst="parallelogram">
              <a:avLst>
                <a:gd name="adj" fmla="val 96858"/>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Parallelogram 20"/>
            <p:cNvSpPr/>
            <p:nvPr/>
          </p:nvSpPr>
          <p:spPr>
            <a:xfrm rot="5400000" flipV="1">
              <a:off x="3627995" y="2599853"/>
              <a:ext cx="3816424" cy="447850"/>
            </a:xfrm>
            <a:prstGeom prst="parallelogram">
              <a:avLst>
                <a:gd name="adj" fmla="val 96858"/>
              </a:avLst>
            </a:prstGeom>
            <a:ln w="38100"/>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47" name="Group 46"/>
          <p:cNvGrpSpPr/>
          <p:nvPr/>
        </p:nvGrpSpPr>
        <p:grpSpPr>
          <a:xfrm>
            <a:off x="4019159" y="2693044"/>
            <a:ext cx="4765309" cy="1894930"/>
            <a:chOff x="2763933" y="915563"/>
            <a:chExt cx="2996200" cy="3816429"/>
          </a:xfrm>
        </p:grpSpPr>
        <p:sp>
          <p:nvSpPr>
            <p:cNvPr id="51" name="Cube 50"/>
            <p:cNvSpPr/>
            <p:nvPr/>
          </p:nvSpPr>
          <p:spPr>
            <a:xfrm>
              <a:off x="2771800" y="915563"/>
              <a:ext cx="2988331" cy="3816429"/>
            </a:xfrm>
            <a:prstGeom prst="cube">
              <a:avLst>
                <a:gd name="adj" fmla="val 14911"/>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2" name="Parallelogram 51"/>
            <p:cNvSpPr/>
            <p:nvPr/>
          </p:nvSpPr>
          <p:spPr>
            <a:xfrm>
              <a:off x="2763933" y="915565"/>
              <a:ext cx="2965863" cy="659781"/>
            </a:xfrm>
            <a:prstGeom prst="parallelogram">
              <a:avLst>
                <a:gd name="adj" fmla="val 96858"/>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3" name="Parallelogram 52"/>
            <p:cNvSpPr/>
            <p:nvPr/>
          </p:nvSpPr>
          <p:spPr>
            <a:xfrm rot="5400000" flipV="1">
              <a:off x="3746202" y="2718060"/>
              <a:ext cx="3816425" cy="211436"/>
            </a:xfrm>
            <a:prstGeom prst="parallelogram">
              <a:avLst>
                <a:gd name="adj" fmla="val 96858"/>
              </a:avLst>
            </a:prstGeom>
            <a:ln w="38100"/>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11" name="Text Placeholder 2"/>
          <p:cNvSpPr txBox="1">
            <a:spLocks/>
          </p:cNvSpPr>
          <p:nvPr/>
        </p:nvSpPr>
        <p:spPr bwMode="auto">
          <a:xfrm>
            <a:off x="7188371" y="360985"/>
            <a:ext cx="166810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Wingdings" pitchFamily="2" charset="2"/>
              <a:buAutoNum type="arabicPeriod"/>
            </a:pPr>
            <a:r>
              <a:rPr lang="en-US" sz="2000" dirty="0" smtClean="0">
                <a:solidFill>
                  <a:schemeClr val="accent5"/>
                </a:solidFill>
                <a:latin typeface="Orly's Font 2" pitchFamily="66" charset="0"/>
              </a:rPr>
              <a:t>Top</a:t>
            </a:r>
          </a:p>
          <a:p>
            <a:pPr marL="514350" indent="-514350">
              <a:buFont typeface="Wingdings" pitchFamily="2" charset="2"/>
              <a:buAutoNum type="arabicPeriod"/>
            </a:pPr>
            <a:r>
              <a:rPr lang="en-US" sz="2000" dirty="0" smtClean="0">
                <a:solidFill>
                  <a:schemeClr val="accent5"/>
                </a:solidFill>
                <a:latin typeface="Orly's Font 2" pitchFamily="66" charset="0"/>
              </a:rPr>
              <a:t>Bottom</a:t>
            </a:r>
          </a:p>
          <a:p>
            <a:pPr marL="514350" indent="-514350">
              <a:buFont typeface="Wingdings" pitchFamily="2" charset="2"/>
              <a:buAutoNum type="arabicPeriod"/>
            </a:pPr>
            <a:r>
              <a:rPr lang="en-US" sz="2000" dirty="0" smtClean="0">
                <a:solidFill>
                  <a:schemeClr val="accent5"/>
                </a:solidFill>
                <a:latin typeface="Orly's Font 2" pitchFamily="66" charset="0"/>
              </a:rPr>
              <a:t>Front</a:t>
            </a:r>
          </a:p>
          <a:p>
            <a:pPr marL="514350" indent="-514350">
              <a:buFont typeface="Wingdings" pitchFamily="2" charset="2"/>
              <a:buAutoNum type="arabicPeriod"/>
            </a:pPr>
            <a:r>
              <a:rPr lang="en-US" sz="2000" dirty="0" smtClean="0">
                <a:solidFill>
                  <a:schemeClr val="accent5"/>
                </a:solidFill>
                <a:latin typeface="Orly's Font 2" pitchFamily="66" charset="0"/>
              </a:rPr>
              <a:t>Back</a:t>
            </a:r>
          </a:p>
          <a:p>
            <a:pPr marL="514350" indent="-514350">
              <a:buFont typeface="Wingdings" pitchFamily="2" charset="2"/>
              <a:buAutoNum type="arabicPeriod"/>
            </a:pPr>
            <a:r>
              <a:rPr lang="en-US" sz="2000" dirty="0" smtClean="0">
                <a:solidFill>
                  <a:schemeClr val="accent5"/>
                </a:solidFill>
                <a:latin typeface="Orly's Font 2" pitchFamily="66" charset="0"/>
              </a:rPr>
              <a:t>Side 1</a:t>
            </a:r>
          </a:p>
          <a:p>
            <a:pPr marL="514350" indent="-514350">
              <a:buFont typeface="Wingdings" pitchFamily="2" charset="2"/>
              <a:buAutoNum type="arabicPeriod"/>
            </a:pPr>
            <a:r>
              <a:rPr lang="en-US" sz="2000" dirty="0" smtClean="0">
                <a:solidFill>
                  <a:schemeClr val="accent5"/>
                </a:solidFill>
                <a:latin typeface="Orly's Font 2" pitchFamily="66" charset="0"/>
              </a:rPr>
              <a:t>Side 2</a:t>
            </a:r>
            <a:endParaRPr lang="en-US" sz="2000" dirty="0">
              <a:solidFill>
                <a:schemeClr val="accent5"/>
              </a:solidFill>
              <a:latin typeface="Orly's Font 2" pitchFamily="66" charset="0"/>
            </a:endParaRPr>
          </a:p>
        </p:txBody>
      </p:sp>
      <p:sp>
        <p:nvSpPr>
          <p:cNvPr id="113" name="Oval Callout 112"/>
          <p:cNvSpPr/>
          <p:nvPr/>
        </p:nvSpPr>
        <p:spPr>
          <a:xfrm>
            <a:off x="5667942" y="754710"/>
            <a:ext cx="1436729" cy="1342262"/>
          </a:xfrm>
          <a:prstGeom prst="wedgeEllipseCallout">
            <a:avLst>
              <a:gd name="adj1" fmla="val -72120"/>
              <a:gd name="adj2" fmla="val 22276"/>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114" name="TextBox 113"/>
          <p:cNvSpPr txBox="1"/>
          <p:nvPr/>
        </p:nvSpPr>
        <p:spPr>
          <a:xfrm>
            <a:off x="5465587" y="987574"/>
            <a:ext cx="1920994" cy="923330"/>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There </a:t>
            </a:r>
            <a:br>
              <a:rPr lang="en-US" dirty="0" smtClean="0">
                <a:solidFill>
                  <a:schemeClr val="accent1">
                    <a:lumMod val="50000"/>
                  </a:schemeClr>
                </a:solidFill>
                <a:latin typeface="Orly's Font 2" pitchFamily="66" charset="0"/>
                <a:ea typeface="Verdana" pitchFamily="34" charset="0"/>
                <a:cs typeface="Verdana" pitchFamily="34" charset="0"/>
              </a:rPr>
            </a:br>
            <a:r>
              <a:rPr lang="en-US" dirty="0" smtClean="0">
                <a:solidFill>
                  <a:schemeClr val="accent1">
                    <a:lumMod val="50000"/>
                  </a:schemeClr>
                </a:solidFill>
                <a:latin typeface="Orly's Font 2" pitchFamily="66" charset="0"/>
                <a:ea typeface="Verdana" pitchFamily="34" charset="0"/>
                <a:cs typeface="Verdana" pitchFamily="34" charset="0"/>
              </a:rPr>
              <a:t>should be </a:t>
            </a:r>
            <a:br>
              <a:rPr lang="en-US" dirty="0" smtClean="0">
                <a:solidFill>
                  <a:schemeClr val="accent1">
                    <a:lumMod val="50000"/>
                  </a:schemeClr>
                </a:solidFill>
                <a:latin typeface="Orly's Font 2" pitchFamily="66" charset="0"/>
                <a:ea typeface="Verdana" pitchFamily="34" charset="0"/>
                <a:cs typeface="Verdana" pitchFamily="34" charset="0"/>
              </a:rPr>
            </a:br>
            <a:r>
              <a:rPr lang="en-US" dirty="0" smtClean="0">
                <a:solidFill>
                  <a:schemeClr val="accent1">
                    <a:lumMod val="50000"/>
                  </a:schemeClr>
                </a:solidFill>
                <a:latin typeface="Orly's Font 2" pitchFamily="66" charset="0"/>
                <a:ea typeface="Verdana" pitchFamily="34" charset="0"/>
                <a:cs typeface="Verdana" pitchFamily="34" charset="0"/>
              </a:rPr>
              <a:t>6 faces!</a:t>
            </a:r>
          </a:p>
        </p:txBody>
      </p:sp>
      <p:sp>
        <p:nvSpPr>
          <p:cNvPr id="3" name="Rectangle 2"/>
          <p:cNvSpPr/>
          <p:nvPr/>
        </p:nvSpPr>
        <p:spPr>
          <a:xfrm>
            <a:off x="476801" y="1333144"/>
            <a:ext cx="2754284" cy="3542862"/>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Rectangle 57"/>
          <p:cNvSpPr/>
          <p:nvPr/>
        </p:nvSpPr>
        <p:spPr>
          <a:xfrm>
            <a:off x="4019158" y="3029222"/>
            <a:ext cx="4429029" cy="1558751"/>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Text Placeholder 2"/>
          <p:cNvSpPr txBox="1">
            <a:spLocks/>
          </p:cNvSpPr>
          <p:nvPr/>
        </p:nvSpPr>
        <p:spPr bwMode="auto">
          <a:xfrm>
            <a:off x="899592" y="2804614"/>
            <a:ext cx="195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rectangle</a:t>
            </a:r>
            <a:endParaRPr lang="en-US" sz="2800" dirty="0">
              <a:solidFill>
                <a:schemeClr val="accent1"/>
              </a:solidFill>
              <a:latin typeface="Orly's Font 2" pitchFamily="66" charset="0"/>
            </a:endParaRPr>
          </a:p>
        </p:txBody>
      </p:sp>
      <p:sp>
        <p:nvSpPr>
          <p:cNvPr id="60" name="Text Placeholder 2"/>
          <p:cNvSpPr txBox="1">
            <a:spLocks/>
          </p:cNvSpPr>
          <p:nvPr/>
        </p:nvSpPr>
        <p:spPr bwMode="auto">
          <a:xfrm>
            <a:off x="5145031" y="3500685"/>
            <a:ext cx="195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rectangle</a:t>
            </a:r>
            <a:endParaRPr lang="en-US" sz="2800" dirty="0">
              <a:solidFill>
                <a:schemeClr val="accent1"/>
              </a:solidFill>
              <a:latin typeface="Orly's Font 2" pitchFamily="66" charset="0"/>
            </a:endParaRPr>
          </a:p>
        </p:txBody>
      </p:sp>
      <p:grpSp>
        <p:nvGrpSpPr>
          <p:cNvPr id="102" name="Group 101"/>
          <p:cNvGrpSpPr/>
          <p:nvPr/>
        </p:nvGrpSpPr>
        <p:grpSpPr>
          <a:xfrm>
            <a:off x="4031940" y="2693045"/>
            <a:ext cx="4752794" cy="1894930"/>
            <a:chOff x="3995667" y="2535746"/>
            <a:chExt cx="4752794" cy="1894930"/>
          </a:xfrm>
        </p:grpSpPr>
        <p:grpSp>
          <p:nvGrpSpPr>
            <p:cNvPr id="101" name="Group 100"/>
            <p:cNvGrpSpPr/>
            <p:nvPr/>
          </p:nvGrpSpPr>
          <p:grpSpPr>
            <a:xfrm>
              <a:off x="3995667" y="2535746"/>
              <a:ext cx="4752794" cy="1894930"/>
              <a:chOff x="3995667" y="2535746"/>
              <a:chExt cx="4752794" cy="1894930"/>
            </a:xfrm>
          </p:grpSpPr>
          <p:sp>
            <p:nvSpPr>
              <p:cNvPr id="84" name="Cube 83"/>
              <p:cNvSpPr/>
              <p:nvPr/>
            </p:nvSpPr>
            <p:spPr>
              <a:xfrm>
                <a:off x="3995667" y="2535746"/>
                <a:ext cx="4752794" cy="1894930"/>
              </a:xfrm>
              <a:prstGeom prst="cube">
                <a:avLst>
                  <a:gd name="adj" fmla="val 14911"/>
                </a:avLst>
              </a:prstGeom>
              <a:ln w="38100"/>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Rectangle 73"/>
              <p:cNvSpPr/>
              <p:nvPr/>
            </p:nvSpPr>
            <p:spPr>
              <a:xfrm>
                <a:off x="4292225" y="3421004"/>
                <a:ext cx="3096344" cy="727605"/>
              </a:xfrm>
              <a:prstGeom prst="rect">
                <a:avLst/>
              </a:prstGeom>
              <a:solidFill>
                <a:schemeClr val="accent4">
                  <a:lumMod val="40000"/>
                  <a:lumOff val="6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0" name="Rectangle 79"/>
              <p:cNvSpPr/>
              <p:nvPr/>
            </p:nvSpPr>
            <p:spPr>
              <a:xfrm>
                <a:off x="4563137" y="2923079"/>
                <a:ext cx="3069203" cy="584775"/>
              </a:xfrm>
              <a:prstGeom prst="rect">
                <a:avLst/>
              </a:prstGeom>
            </p:spPr>
            <p:txBody>
              <a:bodyPr wrap="square">
                <a:spAutoFit/>
              </a:bodyPr>
              <a:lstStyle/>
              <a:p>
                <a:r>
                  <a:rPr lang="en-US" sz="3200" dirty="0" smtClean="0">
                    <a:solidFill>
                      <a:schemeClr val="accent1"/>
                    </a:solidFill>
                    <a:latin typeface="Orly's Font 2" pitchFamily="66" charset="0"/>
                  </a:rPr>
                  <a:t>SPAGHETTI</a:t>
                </a:r>
                <a:endParaRPr lang="en-US" sz="3200" dirty="0"/>
              </a:p>
            </p:txBody>
          </p:sp>
          <p:cxnSp>
            <p:nvCxnSpPr>
              <p:cNvPr id="82" name="Straight Connector 81"/>
              <p:cNvCxnSpPr/>
              <p:nvPr/>
            </p:nvCxnSpPr>
            <p:spPr>
              <a:xfrm>
                <a:off x="4319972" y="3543858"/>
                <a:ext cx="3096344"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319972" y="3724312"/>
                <a:ext cx="3096344"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319972" y="3907792"/>
                <a:ext cx="3096344"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319972" y="4075041"/>
                <a:ext cx="3096344"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7122396" y="3147372"/>
                <a:ext cx="1266030" cy="1131277"/>
                <a:chOff x="7238624" y="1523274"/>
                <a:chExt cx="1005784" cy="1019042"/>
              </a:xfrm>
            </p:grpSpPr>
            <p:sp>
              <p:nvSpPr>
                <p:cNvPr id="76" name="Oval 75"/>
                <p:cNvSpPr/>
                <p:nvPr/>
              </p:nvSpPr>
              <p:spPr>
                <a:xfrm>
                  <a:off x="7238624" y="1523274"/>
                  <a:ext cx="972108" cy="958348"/>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88" name="Picture 2" descr="http://a0.twimg.com/profile_images/1877801832/LearnZillion_just_the_sphere_logo.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r="-4398" b="-6854"/>
                <a:stretch/>
              </p:blipFill>
              <p:spPr bwMode="auto">
                <a:xfrm>
                  <a:off x="7238624" y="1523274"/>
                  <a:ext cx="1005784" cy="1019042"/>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100" name="Straight Connector 99"/>
            <p:cNvCxnSpPr/>
            <p:nvPr/>
          </p:nvCxnSpPr>
          <p:spPr>
            <a:xfrm>
              <a:off x="8640452" y="2645499"/>
              <a:ext cx="0" cy="1654997"/>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7" name="Rectangle 97"/>
            <p:cNvSpPr/>
            <p:nvPr/>
          </p:nvSpPr>
          <p:spPr>
            <a:xfrm rot="5400000" flipV="1">
              <a:off x="8241286" y="3488829"/>
              <a:ext cx="688272" cy="110059"/>
            </a:xfrm>
            <a:custGeom>
              <a:avLst/>
              <a:gdLst>
                <a:gd name="connsiteX0" fmla="*/ 0 w 598120"/>
                <a:gd name="connsiteY0" fmla="*/ 0 h 110059"/>
                <a:gd name="connsiteX1" fmla="*/ 598120 w 598120"/>
                <a:gd name="connsiteY1" fmla="*/ 0 h 110059"/>
                <a:gd name="connsiteX2" fmla="*/ 598120 w 598120"/>
                <a:gd name="connsiteY2" fmla="*/ 110059 h 110059"/>
                <a:gd name="connsiteX3" fmla="*/ 0 w 598120"/>
                <a:gd name="connsiteY3" fmla="*/ 110059 h 110059"/>
                <a:gd name="connsiteX4" fmla="*/ 0 w 598120"/>
                <a:gd name="connsiteY4" fmla="*/ 0 h 110059"/>
                <a:gd name="connsiteX0" fmla="*/ 0 w 688272"/>
                <a:gd name="connsiteY0" fmla="*/ 0 h 110059"/>
                <a:gd name="connsiteX1" fmla="*/ 688272 w 688272"/>
                <a:gd name="connsiteY1" fmla="*/ 0 h 110059"/>
                <a:gd name="connsiteX2" fmla="*/ 598120 w 688272"/>
                <a:gd name="connsiteY2" fmla="*/ 110059 h 110059"/>
                <a:gd name="connsiteX3" fmla="*/ 0 w 688272"/>
                <a:gd name="connsiteY3" fmla="*/ 110059 h 110059"/>
                <a:gd name="connsiteX4" fmla="*/ 0 w 688272"/>
                <a:gd name="connsiteY4" fmla="*/ 0 h 110059"/>
                <a:gd name="connsiteX0" fmla="*/ 103031 w 688272"/>
                <a:gd name="connsiteY0" fmla="*/ 0 h 110059"/>
                <a:gd name="connsiteX1" fmla="*/ 688272 w 688272"/>
                <a:gd name="connsiteY1" fmla="*/ 0 h 110059"/>
                <a:gd name="connsiteX2" fmla="*/ 598120 w 688272"/>
                <a:gd name="connsiteY2" fmla="*/ 110059 h 110059"/>
                <a:gd name="connsiteX3" fmla="*/ 0 w 688272"/>
                <a:gd name="connsiteY3" fmla="*/ 110059 h 110059"/>
                <a:gd name="connsiteX4" fmla="*/ 103031 w 688272"/>
                <a:gd name="connsiteY4" fmla="*/ 0 h 110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272" h="110059">
                  <a:moveTo>
                    <a:pt x="103031" y="0"/>
                  </a:moveTo>
                  <a:lnTo>
                    <a:pt x="688272" y="0"/>
                  </a:lnTo>
                  <a:lnTo>
                    <a:pt x="598120" y="110059"/>
                  </a:lnTo>
                  <a:lnTo>
                    <a:pt x="0" y="110059"/>
                  </a:lnTo>
                  <a:lnTo>
                    <a:pt x="103031" y="0"/>
                  </a:lnTo>
                  <a:close/>
                </a:path>
              </a:pathLst>
            </a:custGeom>
            <a:solidFill>
              <a:schemeClr val="accent3">
                <a:lumMod val="75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103" name="Group 102"/>
          <p:cNvGrpSpPr/>
          <p:nvPr/>
        </p:nvGrpSpPr>
        <p:grpSpPr>
          <a:xfrm>
            <a:off x="323528" y="867568"/>
            <a:ext cx="3393098" cy="4008438"/>
            <a:chOff x="323528" y="867568"/>
            <a:chExt cx="3393098" cy="4008438"/>
          </a:xfrm>
        </p:grpSpPr>
        <p:grpSp>
          <p:nvGrpSpPr>
            <p:cNvPr id="30" name="Group 29"/>
            <p:cNvGrpSpPr/>
            <p:nvPr/>
          </p:nvGrpSpPr>
          <p:grpSpPr>
            <a:xfrm>
              <a:off x="323528" y="867568"/>
              <a:ext cx="3393098" cy="4008438"/>
              <a:chOff x="323528" y="867568"/>
              <a:chExt cx="3393098" cy="4008438"/>
            </a:xfrm>
          </p:grpSpPr>
          <p:grpSp>
            <p:nvGrpSpPr>
              <p:cNvPr id="29" name="Group 28"/>
              <p:cNvGrpSpPr/>
              <p:nvPr/>
            </p:nvGrpSpPr>
            <p:grpSpPr>
              <a:xfrm>
                <a:off x="476801" y="867568"/>
                <a:ext cx="3239825" cy="4008438"/>
                <a:chOff x="719571" y="1248592"/>
                <a:chExt cx="2955245" cy="3592499"/>
              </a:xfrm>
            </p:grpSpPr>
            <p:sp>
              <p:nvSpPr>
                <p:cNvPr id="63" name="Cube 62"/>
                <p:cNvSpPr/>
                <p:nvPr/>
              </p:nvSpPr>
              <p:spPr>
                <a:xfrm>
                  <a:off x="719571" y="1248592"/>
                  <a:ext cx="2955245" cy="3592499"/>
                </a:xfrm>
                <a:prstGeom prst="cube">
                  <a:avLst>
                    <a:gd name="adj" fmla="val 14911"/>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Rectangle 1"/>
                <p:cNvSpPr/>
                <p:nvPr/>
              </p:nvSpPr>
              <p:spPr>
                <a:xfrm>
                  <a:off x="863588" y="1887674"/>
                  <a:ext cx="2196244" cy="2808312"/>
                </a:xfrm>
                <a:prstGeom prst="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2" name="Group 21"/>
                <p:cNvGrpSpPr/>
                <p:nvPr/>
              </p:nvGrpSpPr>
              <p:grpSpPr>
                <a:xfrm>
                  <a:off x="2123310" y="1995686"/>
                  <a:ext cx="429843" cy="422900"/>
                  <a:chOff x="4610759" y="1276911"/>
                  <a:chExt cx="1032080" cy="1028408"/>
                </a:xfrm>
              </p:grpSpPr>
              <p:sp>
                <p:nvSpPr>
                  <p:cNvPr id="13" name="Oval 12"/>
                  <p:cNvSpPr/>
                  <p:nvPr/>
                </p:nvSpPr>
                <p:spPr>
                  <a:xfrm>
                    <a:off x="4728439" y="1278283"/>
                    <a:ext cx="914400" cy="9144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6" name="Picture 2" descr="http://a0.twimg.com/profile_images/1877801832/LearnZillion_just_the_sphere_logo.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r="-4398" b="-6854"/>
                  <a:stretch/>
                </p:blipFill>
                <p:spPr bwMode="auto">
                  <a:xfrm>
                    <a:off x="4610759" y="1276911"/>
                    <a:ext cx="1020010" cy="1028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1"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28325" y="2748840"/>
                  <a:ext cx="1411668" cy="1576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7" name="Group 26"/>
                <p:cNvGrpSpPr/>
                <p:nvPr/>
              </p:nvGrpSpPr>
              <p:grpSpPr>
                <a:xfrm>
                  <a:off x="1168498" y="3332858"/>
                  <a:ext cx="1440160" cy="1283410"/>
                  <a:chOff x="1241628" y="3052536"/>
                  <a:chExt cx="1440160" cy="1283410"/>
                </a:xfrm>
              </p:grpSpPr>
              <p:sp>
                <p:nvSpPr>
                  <p:cNvPr id="9" name="Flowchart: Delay 8"/>
                  <p:cNvSpPr/>
                  <p:nvPr/>
                </p:nvSpPr>
                <p:spPr>
                  <a:xfrm rot="5400000">
                    <a:off x="1672947" y="3327106"/>
                    <a:ext cx="577521" cy="1440159"/>
                  </a:xfrm>
                  <a:prstGeom prst="flowChartDelay">
                    <a:avLst/>
                  </a:prstGeom>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1241629" y="3633140"/>
                    <a:ext cx="1440159" cy="342766"/>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Oval 25"/>
                  <p:cNvSpPr/>
                  <p:nvPr/>
                </p:nvSpPr>
                <p:spPr>
                  <a:xfrm>
                    <a:off x="2038628" y="3555852"/>
                    <a:ext cx="288032" cy="286560"/>
                  </a:xfrm>
                  <a:prstGeom prst="ellipse">
                    <a:avLst/>
                  </a:prstGeom>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7" name="Oval 66"/>
                  <p:cNvSpPr/>
                  <p:nvPr/>
                </p:nvSpPr>
                <p:spPr>
                  <a:xfrm>
                    <a:off x="1420838" y="3556357"/>
                    <a:ext cx="288032" cy="286560"/>
                  </a:xfrm>
                  <a:prstGeom prst="ellipse">
                    <a:avLst/>
                  </a:prstGeom>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Oval 68"/>
                  <p:cNvSpPr/>
                  <p:nvPr/>
                </p:nvSpPr>
                <p:spPr>
                  <a:xfrm>
                    <a:off x="1750596" y="3514660"/>
                    <a:ext cx="288032" cy="286560"/>
                  </a:xfrm>
                  <a:prstGeom prst="ellipse">
                    <a:avLst/>
                  </a:prstGeom>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Oval 69"/>
                  <p:cNvSpPr/>
                  <p:nvPr/>
                </p:nvSpPr>
                <p:spPr>
                  <a:xfrm>
                    <a:off x="2341527" y="3573708"/>
                    <a:ext cx="270018" cy="254487"/>
                  </a:xfrm>
                  <a:prstGeom prst="ellipse">
                    <a:avLst/>
                  </a:prstGeom>
                  <a:solidFill>
                    <a:srgbClr val="00BCE4"/>
                  </a:solidFill>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Oval 70"/>
                  <p:cNvSpPr/>
                  <p:nvPr/>
                </p:nvSpPr>
                <p:spPr>
                  <a:xfrm>
                    <a:off x="2217934" y="3611435"/>
                    <a:ext cx="288032" cy="286560"/>
                  </a:xfrm>
                  <a:prstGeom prst="ellipse">
                    <a:avLst/>
                  </a:prstGeom>
                  <a:solidFill>
                    <a:srgbClr val="FFD200"/>
                  </a:solidFill>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7" name="Picture 3"/>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b="10919"/>
                  <a:stretch/>
                </p:blipFill>
                <p:spPr bwMode="auto">
                  <a:xfrm rot="20887573">
                    <a:off x="2090131" y="3786911"/>
                    <a:ext cx="279947" cy="165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b="20563"/>
                  <a:stretch/>
                </p:blipFill>
                <p:spPr bwMode="auto">
                  <a:xfrm rot="850517" flipH="1">
                    <a:off x="1360292" y="3729412"/>
                    <a:ext cx="261848" cy="150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3" name="Picture 5"/>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b="20563"/>
                  <a:stretch/>
                </p:blipFill>
                <p:spPr bwMode="auto">
                  <a:xfrm flipH="1">
                    <a:off x="1880863" y="3709330"/>
                    <a:ext cx="261848" cy="150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r="-6635" b="58670"/>
                  <a:stretch/>
                </p:blipFill>
                <p:spPr bwMode="auto">
                  <a:xfrm rot="19156981">
                    <a:off x="1408905" y="3052536"/>
                    <a:ext cx="207806" cy="869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 name="Oval 67"/>
                  <p:cNvSpPr/>
                  <p:nvPr/>
                </p:nvSpPr>
                <p:spPr>
                  <a:xfrm>
                    <a:off x="1678283" y="3573708"/>
                    <a:ext cx="288032" cy="286560"/>
                  </a:xfrm>
                  <a:prstGeom prst="ellipse">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1028" name="Picture 4"/>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1" r="-1" b="9968"/>
                  <a:stretch/>
                </p:blipFill>
                <p:spPr bwMode="auto">
                  <a:xfrm>
                    <a:off x="1636548" y="3772579"/>
                    <a:ext cx="289660" cy="173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6" name="Text Placeholder 2"/>
                <p:cNvSpPr txBox="1">
                  <a:spLocks/>
                </p:cNvSpPr>
                <p:nvPr/>
              </p:nvSpPr>
              <p:spPr bwMode="auto">
                <a:xfrm>
                  <a:off x="1001541" y="2047708"/>
                  <a:ext cx="207023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Wingdings" pitchFamily="2" charset="2"/>
                    <a:buNone/>
                  </a:pPr>
                  <a:r>
                    <a:rPr lang="en-US" sz="2800" dirty="0" smtClean="0">
                      <a:solidFill>
                        <a:schemeClr val="accent1"/>
                      </a:solidFill>
                      <a:latin typeface="Orly's Font 2" pitchFamily="66" charset="0"/>
                    </a:rPr>
                    <a:t>ZILLI   N</a:t>
                  </a:r>
                </a:p>
                <a:p>
                  <a:pPr marL="0" indent="0" algn="ctr">
                    <a:spcBef>
                      <a:spcPts val="0"/>
                    </a:spcBef>
                    <a:buFont typeface="Wingdings" pitchFamily="2" charset="2"/>
                    <a:buNone/>
                  </a:pPr>
                  <a:r>
                    <a:rPr lang="en-US" sz="2800" dirty="0" smtClean="0">
                      <a:solidFill>
                        <a:schemeClr val="accent1"/>
                      </a:solidFill>
                      <a:latin typeface="Orly's Font 2" pitchFamily="66" charset="0"/>
                    </a:rPr>
                    <a:t>PUFFS</a:t>
                  </a:r>
                  <a:endParaRPr lang="en-US" sz="2800" dirty="0">
                    <a:solidFill>
                      <a:schemeClr val="accent1"/>
                    </a:solidFill>
                    <a:latin typeface="Orly's Font 2" pitchFamily="66" charset="0"/>
                  </a:endParaRPr>
                </a:p>
              </p:txBody>
            </p:sp>
          </p:grpSp>
          <p:sp>
            <p:nvSpPr>
              <p:cNvPr id="78" name="Oval Callout 77"/>
              <p:cNvSpPr/>
              <p:nvPr/>
            </p:nvSpPr>
            <p:spPr>
              <a:xfrm>
                <a:off x="678469" y="2549028"/>
                <a:ext cx="1172547" cy="709815"/>
              </a:xfrm>
              <a:prstGeom prst="wedgeEllipseCallout">
                <a:avLst>
                  <a:gd name="adj1" fmla="val 60544"/>
                  <a:gd name="adj2" fmla="val 37598"/>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9" name="TextBox 78"/>
              <p:cNvSpPr txBox="1"/>
              <p:nvPr/>
            </p:nvSpPr>
            <p:spPr>
              <a:xfrm>
                <a:off x="323528" y="2645499"/>
                <a:ext cx="1905084" cy="646331"/>
              </a:xfrm>
              <a:prstGeom prst="rect">
                <a:avLst/>
              </a:prstGeom>
              <a:noFill/>
            </p:spPr>
            <p:txBody>
              <a:bodyPr wrap="square" rtlCol="0">
                <a:spAutoFit/>
              </a:bodyPr>
              <a:lstStyle/>
              <a:p>
                <a:pPr algn="ctr"/>
                <a:r>
                  <a:rPr lang="en-US" sz="1200" dirty="0" smtClean="0">
                    <a:solidFill>
                      <a:schemeClr val="accent5">
                        <a:lumMod val="50000"/>
                      </a:schemeClr>
                    </a:solidFill>
                    <a:latin typeface="Orly's Font 2" pitchFamily="66" charset="0"/>
                    <a:ea typeface="Verdana" pitchFamily="34" charset="0"/>
                    <a:cs typeface="Verdana" pitchFamily="34" charset="0"/>
                  </a:rPr>
                  <a:t>The smart</a:t>
                </a:r>
                <a:br>
                  <a:rPr lang="en-US" sz="1200" dirty="0" smtClean="0">
                    <a:solidFill>
                      <a:schemeClr val="accent5">
                        <a:lumMod val="50000"/>
                      </a:schemeClr>
                    </a:solidFill>
                    <a:latin typeface="Orly's Font 2" pitchFamily="66" charset="0"/>
                    <a:ea typeface="Verdana" pitchFamily="34" charset="0"/>
                    <a:cs typeface="Verdana" pitchFamily="34" charset="0"/>
                  </a:rPr>
                </a:br>
                <a:r>
                  <a:rPr lang="en-US" sz="1200" dirty="0" smtClean="0">
                    <a:solidFill>
                      <a:schemeClr val="accent5">
                        <a:lumMod val="50000"/>
                      </a:schemeClr>
                    </a:solidFill>
                    <a:latin typeface="Orly's Font 2" pitchFamily="66" charset="0"/>
                    <a:ea typeface="Verdana" pitchFamily="34" charset="0"/>
                    <a:cs typeface="Verdana" pitchFamily="34" charset="0"/>
                  </a:rPr>
                  <a:t> breakfast </a:t>
                </a:r>
                <a:br>
                  <a:rPr lang="en-US" sz="1200" dirty="0" smtClean="0">
                    <a:solidFill>
                      <a:schemeClr val="accent5">
                        <a:lumMod val="50000"/>
                      </a:schemeClr>
                    </a:solidFill>
                    <a:latin typeface="Orly's Font 2" pitchFamily="66" charset="0"/>
                    <a:ea typeface="Verdana" pitchFamily="34" charset="0"/>
                    <a:cs typeface="Verdana" pitchFamily="34" charset="0"/>
                  </a:rPr>
                </a:br>
                <a:r>
                  <a:rPr lang="en-US" sz="1200" dirty="0" smtClean="0">
                    <a:solidFill>
                      <a:schemeClr val="accent5">
                        <a:lumMod val="50000"/>
                      </a:schemeClr>
                    </a:solidFill>
                    <a:latin typeface="Orly's Font 2" pitchFamily="66" charset="0"/>
                    <a:ea typeface="Verdana" pitchFamily="34" charset="0"/>
                    <a:cs typeface="Verdana" pitchFamily="34" charset="0"/>
                  </a:rPr>
                  <a:t>choice!</a:t>
                </a:r>
              </a:p>
            </p:txBody>
          </p:sp>
        </p:grpSp>
        <p:cxnSp>
          <p:nvCxnSpPr>
            <p:cNvPr id="89" name="Straight Connector 88"/>
            <p:cNvCxnSpPr/>
            <p:nvPr/>
          </p:nvCxnSpPr>
          <p:spPr>
            <a:xfrm>
              <a:off x="696494" y="1097633"/>
              <a:ext cx="2795386" cy="0"/>
            </a:xfrm>
            <a:prstGeom prst="line">
              <a:avLst/>
            </a:prstGeom>
            <a:ln w="38100"/>
          </p:spPr>
          <p:style>
            <a:lnRef idx="1">
              <a:schemeClr val="accent5"/>
            </a:lnRef>
            <a:fillRef idx="0">
              <a:schemeClr val="accent5"/>
            </a:fillRef>
            <a:effectRef idx="0">
              <a:schemeClr val="accent5"/>
            </a:effectRef>
            <a:fontRef idx="minor">
              <a:schemeClr val="tx1"/>
            </a:fontRef>
          </p:style>
        </p:cxnSp>
        <p:sp>
          <p:nvSpPr>
            <p:cNvPr id="98" name="Rectangle 97"/>
            <p:cNvSpPr/>
            <p:nvPr/>
          </p:nvSpPr>
          <p:spPr>
            <a:xfrm>
              <a:off x="1758378" y="987574"/>
              <a:ext cx="688272" cy="110059"/>
            </a:xfrm>
            <a:custGeom>
              <a:avLst/>
              <a:gdLst>
                <a:gd name="connsiteX0" fmla="*/ 0 w 598120"/>
                <a:gd name="connsiteY0" fmla="*/ 0 h 110059"/>
                <a:gd name="connsiteX1" fmla="*/ 598120 w 598120"/>
                <a:gd name="connsiteY1" fmla="*/ 0 h 110059"/>
                <a:gd name="connsiteX2" fmla="*/ 598120 w 598120"/>
                <a:gd name="connsiteY2" fmla="*/ 110059 h 110059"/>
                <a:gd name="connsiteX3" fmla="*/ 0 w 598120"/>
                <a:gd name="connsiteY3" fmla="*/ 110059 h 110059"/>
                <a:gd name="connsiteX4" fmla="*/ 0 w 598120"/>
                <a:gd name="connsiteY4" fmla="*/ 0 h 110059"/>
                <a:gd name="connsiteX0" fmla="*/ 0 w 688272"/>
                <a:gd name="connsiteY0" fmla="*/ 0 h 110059"/>
                <a:gd name="connsiteX1" fmla="*/ 688272 w 688272"/>
                <a:gd name="connsiteY1" fmla="*/ 0 h 110059"/>
                <a:gd name="connsiteX2" fmla="*/ 598120 w 688272"/>
                <a:gd name="connsiteY2" fmla="*/ 110059 h 110059"/>
                <a:gd name="connsiteX3" fmla="*/ 0 w 688272"/>
                <a:gd name="connsiteY3" fmla="*/ 110059 h 110059"/>
                <a:gd name="connsiteX4" fmla="*/ 0 w 688272"/>
                <a:gd name="connsiteY4" fmla="*/ 0 h 110059"/>
                <a:gd name="connsiteX0" fmla="*/ 103031 w 688272"/>
                <a:gd name="connsiteY0" fmla="*/ 0 h 110059"/>
                <a:gd name="connsiteX1" fmla="*/ 688272 w 688272"/>
                <a:gd name="connsiteY1" fmla="*/ 0 h 110059"/>
                <a:gd name="connsiteX2" fmla="*/ 598120 w 688272"/>
                <a:gd name="connsiteY2" fmla="*/ 110059 h 110059"/>
                <a:gd name="connsiteX3" fmla="*/ 0 w 688272"/>
                <a:gd name="connsiteY3" fmla="*/ 110059 h 110059"/>
                <a:gd name="connsiteX4" fmla="*/ 103031 w 688272"/>
                <a:gd name="connsiteY4" fmla="*/ 0 h 110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272" h="110059">
                  <a:moveTo>
                    <a:pt x="103031" y="0"/>
                  </a:moveTo>
                  <a:lnTo>
                    <a:pt x="688272" y="0"/>
                  </a:lnTo>
                  <a:lnTo>
                    <a:pt x="598120" y="110059"/>
                  </a:lnTo>
                  <a:lnTo>
                    <a:pt x="0" y="110059"/>
                  </a:lnTo>
                  <a:lnTo>
                    <a:pt x="103031" y="0"/>
                  </a:lnTo>
                  <a:close/>
                </a:path>
              </a:pathLst>
            </a:custGeom>
            <a:solidFill>
              <a:schemeClr val="accent6"/>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pic>
        <p:nvPicPr>
          <p:cNvPr id="112" name="Picture 111"/>
          <p:cNvPicPr>
            <a:picLocks noChangeAspect="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33127" t="37017" r="30617" b="5309"/>
          <a:stretch/>
        </p:blipFill>
        <p:spPr>
          <a:xfrm rot="196093">
            <a:off x="3520407" y="682302"/>
            <a:ext cx="2938729" cy="2347648"/>
          </a:xfrm>
          <a:prstGeom prst="rect">
            <a:avLst/>
          </a:prstGeom>
        </p:spPr>
      </p:pic>
    </p:spTree>
    <p:extLst>
      <p:ext uri="{BB962C8B-B14F-4D97-AF65-F5344CB8AC3E}">
        <p14:creationId xmlns:p14="http://schemas.microsoft.com/office/powerpoint/2010/main" val="2990512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2"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80"/>
                                  </p:iterate>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mph" presetSubtype="0" fill="remove" grpId="2" nodeType="clickEffect">
                                  <p:stCondLst>
                                    <p:cond delay="0"/>
                                  </p:stCondLst>
                                  <p:childTnLst>
                                    <p:animClr clrSpc="rgb" dir="cw">
                                      <p:cBhvr override="childStyle">
                                        <p:cTn id="26" dur="250" autoRev="1" fill="remove"/>
                                        <p:tgtEl>
                                          <p:spTgt spid="3"/>
                                        </p:tgtEl>
                                        <p:attrNameLst>
                                          <p:attrName>style.color</p:attrName>
                                        </p:attrNameLst>
                                      </p:cBhvr>
                                      <p:to>
                                        <a:srgbClr val="E86D1F"/>
                                      </p:to>
                                    </p:animClr>
                                    <p:animClr clrSpc="rgb" dir="cw">
                                      <p:cBhvr>
                                        <p:cTn id="27" dur="250" autoRev="1" fill="remove"/>
                                        <p:tgtEl>
                                          <p:spTgt spid="3"/>
                                        </p:tgtEl>
                                        <p:attrNameLst>
                                          <p:attrName>fillcolor</p:attrName>
                                        </p:attrNameLst>
                                      </p:cBhvr>
                                      <p:to>
                                        <a:srgbClr val="E86D1F"/>
                                      </p:to>
                                    </p:animClr>
                                    <p:set>
                                      <p:cBhvr>
                                        <p:cTn id="28" dur="250" autoRev="1" fill="remove"/>
                                        <p:tgtEl>
                                          <p:spTgt spid="3"/>
                                        </p:tgtEl>
                                        <p:attrNameLst>
                                          <p:attrName>fill.type</p:attrName>
                                        </p:attrNameLst>
                                      </p:cBhvr>
                                      <p:to>
                                        <p:strVal val="solid"/>
                                      </p:to>
                                    </p:set>
                                    <p:set>
                                      <p:cBhvr>
                                        <p:cTn id="29" dur="250" autoRev="1" fill="remove"/>
                                        <p:tgtEl>
                                          <p:spTgt spid="3"/>
                                        </p:tgtEl>
                                        <p:attrNameLst>
                                          <p:attrName>fill.on</p:attrName>
                                        </p:attrNameLst>
                                      </p:cBhvr>
                                      <p:to>
                                        <p:strVal val="true"/>
                                      </p:to>
                                    </p:set>
                                  </p:childTnLst>
                                </p:cTn>
                              </p:par>
                              <p:par>
                                <p:cTn id="30" presetID="27" presetClass="emph" presetSubtype="0" fill="remove" grpId="3" nodeType="withEffect">
                                  <p:stCondLst>
                                    <p:cond delay="0"/>
                                  </p:stCondLst>
                                  <p:childTnLst>
                                    <p:animClr clrSpc="rgb" dir="cw">
                                      <p:cBhvr override="childStyle">
                                        <p:cTn id="31" dur="250" autoRev="1" fill="remove"/>
                                        <p:tgtEl>
                                          <p:spTgt spid="58"/>
                                        </p:tgtEl>
                                        <p:attrNameLst>
                                          <p:attrName>style.color</p:attrName>
                                        </p:attrNameLst>
                                      </p:cBhvr>
                                      <p:to>
                                        <a:srgbClr val="E86D1F"/>
                                      </p:to>
                                    </p:animClr>
                                    <p:animClr clrSpc="rgb" dir="cw">
                                      <p:cBhvr>
                                        <p:cTn id="32" dur="250" autoRev="1" fill="remove"/>
                                        <p:tgtEl>
                                          <p:spTgt spid="58"/>
                                        </p:tgtEl>
                                        <p:attrNameLst>
                                          <p:attrName>fillcolor</p:attrName>
                                        </p:attrNameLst>
                                      </p:cBhvr>
                                      <p:to>
                                        <a:srgbClr val="E86D1F"/>
                                      </p:to>
                                    </p:animClr>
                                    <p:set>
                                      <p:cBhvr>
                                        <p:cTn id="33" dur="250" autoRev="1" fill="remove"/>
                                        <p:tgtEl>
                                          <p:spTgt spid="58"/>
                                        </p:tgtEl>
                                        <p:attrNameLst>
                                          <p:attrName>fill.type</p:attrName>
                                        </p:attrNameLst>
                                      </p:cBhvr>
                                      <p:to>
                                        <p:strVal val="solid"/>
                                      </p:to>
                                    </p:set>
                                    <p:set>
                                      <p:cBhvr>
                                        <p:cTn id="34" dur="250" autoRev="1" fill="remove"/>
                                        <p:tgtEl>
                                          <p:spTgt spid="58"/>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fade">
                                      <p:cBhvr>
                                        <p:cTn id="57" dur="500"/>
                                        <p:tgtEl>
                                          <p:spTgt spid="1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80"/>
                                  </p:iterate>
                                  <p:childTnLst>
                                    <p:set>
                                      <p:cBhvr>
                                        <p:cTn id="66" dur="1" fill="hold">
                                          <p:stCondLst>
                                            <p:cond delay="0"/>
                                          </p:stCondLst>
                                        </p:cTn>
                                        <p:tgtEl>
                                          <p:spTgt spid="11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iterate type="lt">
                                    <p:tmAbs val="80"/>
                                  </p:iterate>
                                  <p:childTnLst>
                                    <p:set>
                                      <p:cBhvr>
                                        <p:cTn id="70" dur="1" fill="hold">
                                          <p:stCondLst>
                                            <p:cond delay="0"/>
                                          </p:stCondLst>
                                        </p:cTn>
                                        <p:tgtEl>
                                          <p:spTgt spid="111"/>
                                        </p:tgtEl>
                                        <p:attrNameLst>
                                          <p:attrName>style.visibility</p:attrName>
                                        </p:attrNameLst>
                                      </p:cBhvr>
                                      <p:to>
                                        <p:strVal val="visible"/>
                                      </p:to>
                                    </p:set>
                                  </p:childTnLst>
                                </p:cTn>
                              </p:par>
                              <p:par>
                                <p:cTn id="71" presetID="10" presetClass="entr" presetSubtype="0" fill="hold" grpId="0" nodeType="with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1" nodeType="click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fade">
                                      <p:cBhvr>
                                        <p:cTn id="78" dur="500"/>
                                        <p:tgtEl>
                                          <p:spTgt spid="5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1" grpId="0"/>
      <p:bldP spid="113" grpId="0" animBg="1"/>
      <p:bldP spid="114" grpId="0"/>
      <p:bldP spid="3" grpId="0" animBg="1"/>
      <p:bldP spid="3" grpId="1" animBg="1"/>
      <p:bldP spid="3" grpId="2" animBg="1"/>
      <p:bldP spid="58" grpId="0" animBg="1"/>
      <p:bldP spid="58" grpId="1" animBg="1"/>
      <p:bldP spid="58" grpId="2" animBg="1"/>
      <p:bldP spid="58" grpId="3" animBg="1"/>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Placeholder 2"/>
          <p:cNvSpPr txBox="1">
            <a:spLocks/>
          </p:cNvSpPr>
          <p:nvPr/>
        </p:nvSpPr>
        <p:spPr bwMode="auto">
          <a:xfrm>
            <a:off x="2189348" y="46435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special quadrilateral</a:t>
            </a:r>
            <a:endParaRPr lang="en-US" sz="2800" dirty="0">
              <a:solidFill>
                <a:schemeClr val="accent1"/>
              </a:solidFill>
              <a:latin typeface="Orly's Font 2" pitchFamily="66" charset="0"/>
            </a:endParaRPr>
          </a:p>
        </p:txBody>
      </p:sp>
      <p:cxnSp>
        <p:nvCxnSpPr>
          <p:cNvPr id="23" name="Straight Connector 22"/>
          <p:cNvCxnSpPr/>
          <p:nvPr/>
        </p:nvCxnSpPr>
        <p:spPr>
          <a:xfrm flipH="1" flipV="1">
            <a:off x="1544406" y="1588067"/>
            <a:ext cx="1" cy="28062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1544406" y="1599104"/>
            <a:ext cx="2772308"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544407" y="4394348"/>
            <a:ext cx="2785709" cy="758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350155" y="2740361"/>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Rectangle 44"/>
          <p:cNvSpPr/>
          <p:nvPr/>
        </p:nvSpPr>
        <p:spPr>
          <a:xfrm>
            <a:off x="5275187" y="2817140"/>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46" name="Half Frame 45"/>
          <p:cNvSpPr/>
          <p:nvPr/>
        </p:nvSpPr>
        <p:spPr>
          <a:xfrm rot="13238728">
            <a:off x="7906824" y="3346158"/>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Half Frame 46"/>
          <p:cNvSpPr/>
          <p:nvPr/>
        </p:nvSpPr>
        <p:spPr>
          <a:xfrm rot="13238728">
            <a:off x="7480441" y="3678364"/>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Rectangle 6"/>
          <p:cNvSpPr>
            <a:spLocks noChangeArrowheads="1"/>
          </p:cNvSpPr>
          <p:nvPr/>
        </p:nvSpPr>
        <p:spPr bwMode="gray">
          <a:xfrm>
            <a:off x="1112358" y="2665867"/>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49" name="Rectangle 6"/>
          <p:cNvSpPr>
            <a:spLocks noChangeArrowheads="1"/>
          </p:cNvSpPr>
          <p:nvPr/>
        </p:nvSpPr>
        <p:spPr bwMode="gray">
          <a:xfrm>
            <a:off x="2692499" y="1693759"/>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50" name="Rectangle 6"/>
          <p:cNvSpPr>
            <a:spLocks noChangeArrowheads="1"/>
          </p:cNvSpPr>
          <p:nvPr/>
        </p:nvSpPr>
        <p:spPr bwMode="gray">
          <a:xfrm>
            <a:off x="2661257" y="3785570"/>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51" name="Half Frame 50"/>
          <p:cNvSpPr/>
          <p:nvPr/>
        </p:nvSpPr>
        <p:spPr>
          <a:xfrm rot="13238728">
            <a:off x="6840958" y="2989375"/>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52" name="Picture 51"/>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3086" t="38492" r="30494" b="7425"/>
          <a:stretch/>
        </p:blipFill>
        <p:spPr>
          <a:xfrm>
            <a:off x="4532738" y="1167594"/>
            <a:ext cx="2558017" cy="1907674"/>
          </a:xfrm>
          <a:prstGeom prst="rect">
            <a:avLst/>
          </a:prstGeom>
        </p:spPr>
      </p:pic>
      <p:sp>
        <p:nvSpPr>
          <p:cNvPr id="53" name="Oval Callout 52"/>
          <p:cNvSpPr/>
          <p:nvPr/>
        </p:nvSpPr>
        <p:spPr>
          <a:xfrm>
            <a:off x="6152918" y="1339204"/>
            <a:ext cx="2401071" cy="1292393"/>
          </a:xfrm>
          <a:prstGeom prst="wedgeEllipseCallout">
            <a:avLst>
              <a:gd name="adj1" fmla="val -61156"/>
              <a:gd name="adj2" fmla="val 3999"/>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54" name="Straight Connector 53"/>
          <p:cNvCxnSpPr/>
          <p:nvPr/>
        </p:nvCxnSpPr>
        <p:spPr>
          <a:xfrm flipH="1" flipV="1">
            <a:off x="4330117" y="1595646"/>
            <a:ext cx="1" cy="280628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5" name="Rectangle 6"/>
          <p:cNvSpPr>
            <a:spLocks noChangeArrowheads="1"/>
          </p:cNvSpPr>
          <p:nvPr/>
        </p:nvSpPr>
        <p:spPr bwMode="gray">
          <a:xfrm>
            <a:off x="4352718" y="2701871"/>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sp>
        <p:nvSpPr>
          <p:cNvPr id="60" name="TextBox 59"/>
          <p:cNvSpPr txBox="1"/>
          <p:nvPr/>
        </p:nvSpPr>
        <p:spPr>
          <a:xfrm>
            <a:off x="6156176" y="1455626"/>
            <a:ext cx="2401071" cy="1015663"/>
          </a:xfrm>
          <a:prstGeom prst="rect">
            <a:avLst/>
          </a:prstGeom>
          <a:noFill/>
        </p:spPr>
        <p:txBody>
          <a:bodyPr wrap="square" rtlCol="0">
            <a:spAutoFit/>
          </a:bodyPr>
          <a:lstStyle/>
          <a:p>
            <a:pPr algn="ctr"/>
            <a:r>
              <a:rPr lang="en-US" sz="2000" dirty="0" smtClean="0">
                <a:solidFill>
                  <a:schemeClr val="accent5">
                    <a:lumMod val="50000"/>
                  </a:schemeClr>
                </a:solidFill>
                <a:latin typeface="Orly's Font 2" pitchFamily="66" charset="0"/>
                <a:ea typeface="Verdana" pitchFamily="34" charset="0"/>
                <a:cs typeface="Verdana" pitchFamily="34" charset="0"/>
              </a:rPr>
              <a:t>This quadrilateral is</a:t>
            </a:r>
          </a:p>
          <a:p>
            <a:pPr algn="ctr"/>
            <a:r>
              <a:rPr lang="en-US" sz="2000" dirty="0" smtClean="0">
                <a:solidFill>
                  <a:schemeClr val="accent5">
                    <a:lumMod val="50000"/>
                  </a:schemeClr>
                </a:solidFill>
                <a:latin typeface="Orly's Font 2" pitchFamily="66" charset="0"/>
                <a:ea typeface="Verdana" pitchFamily="34" charset="0"/>
                <a:cs typeface="Verdana" pitchFamily="34" charset="0"/>
              </a:rPr>
              <a:t>a square!</a:t>
            </a:r>
          </a:p>
        </p:txBody>
      </p:sp>
      <p:sp>
        <p:nvSpPr>
          <p:cNvPr id="56" name="Oval 55"/>
          <p:cNvSpPr/>
          <p:nvPr/>
        </p:nvSpPr>
        <p:spPr>
          <a:xfrm>
            <a:off x="4075883" y="1354041"/>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Oval 56"/>
          <p:cNvSpPr/>
          <p:nvPr/>
        </p:nvSpPr>
        <p:spPr>
          <a:xfrm>
            <a:off x="1339579" y="416032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Oval 57"/>
          <p:cNvSpPr/>
          <p:nvPr/>
        </p:nvSpPr>
        <p:spPr>
          <a:xfrm>
            <a:off x="1290173" y="1410550"/>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Oval 58"/>
          <p:cNvSpPr/>
          <p:nvPr/>
        </p:nvSpPr>
        <p:spPr>
          <a:xfrm>
            <a:off x="4075884" y="415538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27" name="Group 26"/>
          <p:cNvGrpSpPr/>
          <p:nvPr/>
        </p:nvGrpSpPr>
        <p:grpSpPr>
          <a:xfrm>
            <a:off x="1562098" y="1635646"/>
            <a:ext cx="3202910" cy="1030221"/>
            <a:chOff x="3978334" y="2256127"/>
            <a:chExt cx="4801965" cy="2035311"/>
          </a:xfrm>
        </p:grpSpPr>
        <p:sp>
          <p:nvSpPr>
            <p:cNvPr id="28" name="Rectangle 27"/>
            <p:cNvSpPr/>
            <p:nvPr/>
          </p:nvSpPr>
          <p:spPr>
            <a:xfrm rot="16200000">
              <a:off x="5361662" y="872800"/>
              <a:ext cx="2035309" cy="4801964"/>
            </a:xfrm>
            <a:prstGeom prst="rect">
              <a:avLst/>
            </a:prstGeom>
            <a:solidFill>
              <a:schemeClr val="accent6">
                <a:lumMod val="60000"/>
                <a:lumOff val="40000"/>
              </a:schemeClr>
            </a:solidFill>
            <a:ln w="38100">
              <a:solidFill>
                <a:schemeClr val="accent5">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 name="Straight Connector 28"/>
            <p:cNvCxnSpPr/>
            <p:nvPr/>
          </p:nvCxnSpPr>
          <p:spPr>
            <a:xfrm flipV="1">
              <a:off x="3978334" y="2805776"/>
              <a:ext cx="1097722" cy="1485662"/>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31" idx="5"/>
            </p:cNvCxnSpPr>
            <p:nvPr/>
          </p:nvCxnSpPr>
          <p:spPr>
            <a:xfrm>
              <a:off x="7579808" y="2840682"/>
              <a:ext cx="1196980" cy="1440238"/>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1" name="Isosceles Triangle 30"/>
            <p:cNvSpPr/>
            <p:nvPr/>
          </p:nvSpPr>
          <p:spPr>
            <a:xfrm flipV="1">
              <a:off x="3978334" y="2256127"/>
              <a:ext cx="4801965" cy="1169110"/>
            </a:xfrm>
            <a:prstGeom prst="triangle">
              <a:avLst/>
            </a:prstGeom>
            <a:solidFill>
              <a:schemeClr val="accent6">
                <a:lumMod val="60000"/>
                <a:lumOff val="4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32" name="Group 31"/>
          <p:cNvGrpSpPr/>
          <p:nvPr/>
        </p:nvGrpSpPr>
        <p:grpSpPr>
          <a:xfrm>
            <a:off x="1562098" y="3342235"/>
            <a:ext cx="3202910" cy="1030221"/>
            <a:chOff x="3978334" y="2256127"/>
            <a:chExt cx="4801965" cy="2035311"/>
          </a:xfrm>
        </p:grpSpPr>
        <p:sp>
          <p:nvSpPr>
            <p:cNvPr id="33" name="Rectangle 32"/>
            <p:cNvSpPr/>
            <p:nvPr/>
          </p:nvSpPr>
          <p:spPr>
            <a:xfrm rot="16200000">
              <a:off x="5361662" y="872800"/>
              <a:ext cx="2035309" cy="4801964"/>
            </a:xfrm>
            <a:prstGeom prst="rect">
              <a:avLst/>
            </a:prstGeom>
            <a:solidFill>
              <a:schemeClr val="accent6">
                <a:lumMod val="60000"/>
                <a:lumOff val="40000"/>
              </a:schemeClr>
            </a:solidFill>
            <a:ln w="38100">
              <a:solidFill>
                <a:schemeClr val="accent5">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34" name="Straight Connector 33"/>
            <p:cNvCxnSpPr/>
            <p:nvPr/>
          </p:nvCxnSpPr>
          <p:spPr>
            <a:xfrm flipV="1">
              <a:off x="3978334" y="2805776"/>
              <a:ext cx="1097722" cy="1485662"/>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6" idx="5"/>
            </p:cNvCxnSpPr>
            <p:nvPr/>
          </p:nvCxnSpPr>
          <p:spPr>
            <a:xfrm>
              <a:off x="7579808" y="2840682"/>
              <a:ext cx="1196980" cy="1440238"/>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6" name="Isosceles Triangle 35"/>
            <p:cNvSpPr/>
            <p:nvPr/>
          </p:nvSpPr>
          <p:spPr>
            <a:xfrm flipV="1">
              <a:off x="3978334" y="2256127"/>
              <a:ext cx="4801965" cy="1169110"/>
            </a:xfrm>
            <a:prstGeom prst="triangle">
              <a:avLst/>
            </a:prstGeom>
            <a:solidFill>
              <a:schemeClr val="accent6">
                <a:lumMod val="60000"/>
                <a:lumOff val="40000"/>
              </a:schemeClr>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37" name="Up Arrow 36"/>
          <p:cNvSpPr/>
          <p:nvPr/>
        </p:nvSpPr>
        <p:spPr>
          <a:xfrm rot="13459189" flipH="1">
            <a:off x="4331994" y="967592"/>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Up Arrow 37"/>
          <p:cNvSpPr/>
          <p:nvPr/>
        </p:nvSpPr>
        <p:spPr>
          <a:xfrm rot="8140811">
            <a:off x="871490" y="957755"/>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Up Arrow 38"/>
          <p:cNvSpPr/>
          <p:nvPr/>
        </p:nvSpPr>
        <p:spPr>
          <a:xfrm rot="3593254">
            <a:off x="796227" y="4288470"/>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Up Arrow 39"/>
          <p:cNvSpPr/>
          <p:nvPr/>
        </p:nvSpPr>
        <p:spPr>
          <a:xfrm rot="18006746" flipH="1">
            <a:off x="4453568" y="4320239"/>
            <a:ext cx="632259" cy="680618"/>
          </a:xfrm>
          <a:prstGeom prst="upArrow">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70750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par>
                                <p:cTn id="15" presetID="10"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par>
                                <p:cTn id="18" presetID="10" presetClass="entr" presetSubtype="0"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iterate type="lt">
                                    <p:tmAbs val="80"/>
                                  </p:iterate>
                                  <p:childTnLst>
                                    <p:set>
                                      <p:cBhvr>
                                        <p:cTn id="29"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48"/>
                                        </p:tgtEl>
                                      </p:cBhvr>
                                    </p:animEffect>
                                    <p:set>
                                      <p:cBhvr>
                                        <p:cTn id="53" dur="1" fill="hold">
                                          <p:stCondLst>
                                            <p:cond delay="499"/>
                                          </p:stCondLst>
                                        </p:cTn>
                                        <p:tgtEl>
                                          <p:spTgt spid="4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49"/>
                                        </p:tgtEl>
                                      </p:cBhvr>
                                    </p:animEffect>
                                    <p:set>
                                      <p:cBhvr>
                                        <p:cTn id="56" dur="1" fill="hold">
                                          <p:stCondLst>
                                            <p:cond delay="499"/>
                                          </p:stCondLst>
                                        </p:cTn>
                                        <p:tgtEl>
                                          <p:spTgt spid="4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5"/>
                                        </p:tgtEl>
                                      </p:cBhvr>
                                    </p:animEffect>
                                    <p:set>
                                      <p:cBhvr>
                                        <p:cTn id="59" dur="1" fill="hold">
                                          <p:stCondLst>
                                            <p:cond delay="499"/>
                                          </p:stCondLst>
                                        </p:cTn>
                                        <p:tgtEl>
                                          <p:spTgt spid="5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50"/>
                                        </p:tgtEl>
                                      </p:cBhvr>
                                    </p:animEffect>
                                    <p:set>
                                      <p:cBhvr>
                                        <p:cTn id="62" dur="1" fill="hold">
                                          <p:stCondLst>
                                            <p:cond delay="499"/>
                                          </p:stCondLst>
                                        </p:cTn>
                                        <p:tgtEl>
                                          <p:spTgt spid="5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iterate type="lt">
                                    <p:tmAbs val="80"/>
                                  </p:iterate>
                                  <p:childTnLst>
                                    <p:set>
                                      <p:cBhvr>
                                        <p:cTn id="66"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6"/>
                                        </p:tgtEl>
                                      </p:cBhvr>
                                    </p:animEffect>
                                    <p:set>
                                      <p:cBhvr>
                                        <p:cTn id="81" dur="1" fill="hold">
                                          <p:stCondLst>
                                            <p:cond delay="499"/>
                                          </p:stCondLst>
                                        </p:cTn>
                                        <p:tgtEl>
                                          <p:spTgt spid="26"/>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iterate type="lt">
                                    <p:tmAbs val="80"/>
                                  </p:iterate>
                                  <p:childTnLst>
                                    <p:set>
                                      <p:cBhvr>
                                        <p:cTn id="85" dur="1" fill="hold">
                                          <p:stCondLst>
                                            <p:cond delay="0"/>
                                          </p:stCondLst>
                                        </p:cTn>
                                        <p:tgtEl>
                                          <p:spTgt spid="45">
                                            <p:txEl>
                                              <p:pRg st="2" end="2"/>
                                            </p:txEl>
                                          </p:spTgt>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500"/>
                                        <p:tgtEl>
                                          <p:spTgt spid="5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fade">
                                      <p:cBhvr>
                                        <p:cTn id="96" dur="500"/>
                                        <p:tgtEl>
                                          <p:spTgt spid="5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7"/>
                                        </p:tgtEl>
                                        <p:attrNameLst>
                                          <p:attrName>style.visibility</p:attrName>
                                        </p:attrNameLst>
                                      </p:cBhvr>
                                      <p:to>
                                        <p:strVal val="visible"/>
                                      </p:to>
                                    </p:set>
                                    <p:animEffect transition="in" filter="fade">
                                      <p:cBhvr>
                                        <p:cTn id="99" dur="500"/>
                                        <p:tgtEl>
                                          <p:spTgt spid="57"/>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56"/>
                                        </p:tgtEl>
                                      </p:cBhvr>
                                    </p:animEffect>
                                    <p:set>
                                      <p:cBhvr>
                                        <p:cTn id="109" dur="1" fill="hold">
                                          <p:stCondLst>
                                            <p:cond delay="499"/>
                                          </p:stCondLst>
                                        </p:cTn>
                                        <p:tgtEl>
                                          <p:spTgt spid="5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57"/>
                                        </p:tgtEl>
                                      </p:cBhvr>
                                    </p:animEffect>
                                    <p:set>
                                      <p:cBhvr>
                                        <p:cTn id="112" dur="1" fill="hold">
                                          <p:stCondLst>
                                            <p:cond delay="499"/>
                                          </p:stCondLst>
                                        </p:cTn>
                                        <p:tgtEl>
                                          <p:spTgt spid="57"/>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59"/>
                                        </p:tgtEl>
                                      </p:cBhvr>
                                    </p:animEffect>
                                    <p:set>
                                      <p:cBhvr>
                                        <p:cTn id="115" dur="1" fill="hold">
                                          <p:stCondLst>
                                            <p:cond delay="499"/>
                                          </p:stCondLst>
                                        </p:cTn>
                                        <p:tgtEl>
                                          <p:spTgt spid="59"/>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58"/>
                                        </p:tgtEl>
                                      </p:cBhvr>
                                    </p:animEffect>
                                    <p:set>
                                      <p:cBhvr>
                                        <p:cTn id="118" dur="1" fill="hold">
                                          <p:stCondLst>
                                            <p:cond delay="499"/>
                                          </p:stCondLst>
                                        </p:cTn>
                                        <p:tgtEl>
                                          <p:spTgt spid="58"/>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52"/>
                                        </p:tgtEl>
                                        <p:attrNameLst>
                                          <p:attrName>style.visibility</p:attrName>
                                        </p:attrNameLst>
                                      </p:cBhvr>
                                      <p:to>
                                        <p:strVal val="visible"/>
                                      </p:to>
                                    </p:set>
                                    <p:animEffect transition="in" filter="fade">
                                      <p:cBhvr>
                                        <p:cTn id="123" dur="500"/>
                                        <p:tgtEl>
                                          <p:spTgt spid="52"/>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3"/>
                                        </p:tgtEl>
                                        <p:attrNameLst>
                                          <p:attrName>style.visibility</p:attrName>
                                        </p:attrNameLst>
                                      </p:cBhvr>
                                      <p:to>
                                        <p:strVal val="visible"/>
                                      </p:to>
                                    </p:set>
                                    <p:animEffect transition="in" filter="fade">
                                      <p:cBhvr>
                                        <p:cTn id="128" dur="500"/>
                                        <p:tgtEl>
                                          <p:spTgt spid="53"/>
                                        </p:tgtEl>
                                      </p:cBhvr>
                                    </p:animEffec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iterate type="lt">
                                    <p:tmAbs val="80"/>
                                  </p:iterate>
                                  <p:childTnLst>
                                    <p:set>
                                      <p:cBhvr>
                                        <p:cTn id="132" dur="1" fill="hold">
                                          <p:stCondLst>
                                            <p:cond delay="0"/>
                                          </p:stCondLst>
                                        </p:cTn>
                                        <p:tgtEl>
                                          <p:spTgt spid="60"/>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26" presetClass="emph" presetSubtype="0" fill="hold" nodeType="clickEffect">
                                  <p:stCondLst>
                                    <p:cond delay="0"/>
                                  </p:stCondLst>
                                  <p:childTnLst>
                                    <p:animEffect transition="out" filter="fade">
                                      <p:cBhvr>
                                        <p:cTn id="136" dur="500" tmFilter="0, 0; .2, .5; .8, .5; 1, 0"/>
                                        <p:tgtEl>
                                          <p:spTgt spid="23"/>
                                        </p:tgtEl>
                                      </p:cBhvr>
                                    </p:animEffect>
                                    <p:animScale>
                                      <p:cBhvr>
                                        <p:cTn id="137" dur="250" autoRev="1" fill="hold"/>
                                        <p:tgtEl>
                                          <p:spTgt spid="23"/>
                                        </p:tgtEl>
                                      </p:cBhvr>
                                      <p:by x="105000" y="105000"/>
                                    </p:animScale>
                                  </p:childTnLst>
                                </p:cTn>
                              </p:par>
                              <p:par>
                                <p:cTn id="138" presetID="26" presetClass="emph" presetSubtype="0" fill="hold" nodeType="withEffect">
                                  <p:stCondLst>
                                    <p:cond delay="0"/>
                                  </p:stCondLst>
                                  <p:childTnLst>
                                    <p:animEffect transition="out" filter="fade">
                                      <p:cBhvr>
                                        <p:cTn id="139" dur="500" tmFilter="0, 0; .2, .5; .8, .5; 1, 0"/>
                                        <p:tgtEl>
                                          <p:spTgt spid="24"/>
                                        </p:tgtEl>
                                      </p:cBhvr>
                                    </p:animEffect>
                                    <p:animScale>
                                      <p:cBhvr>
                                        <p:cTn id="140" dur="250" autoRev="1" fill="hold"/>
                                        <p:tgtEl>
                                          <p:spTgt spid="24"/>
                                        </p:tgtEl>
                                      </p:cBhvr>
                                      <p:by x="105000" y="105000"/>
                                    </p:animScale>
                                  </p:childTnLst>
                                </p:cTn>
                              </p:par>
                              <p:par>
                                <p:cTn id="141" presetID="26" presetClass="emph" presetSubtype="0" fill="hold" nodeType="withEffect">
                                  <p:stCondLst>
                                    <p:cond delay="0"/>
                                  </p:stCondLst>
                                  <p:childTnLst>
                                    <p:animEffect transition="out" filter="fade">
                                      <p:cBhvr>
                                        <p:cTn id="142" dur="500" tmFilter="0, 0; .2, .5; .8, .5; 1, 0"/>
                                        <p:tgtEl>
                                          <p:spTgt spid="54"/>
                                        </p:tgtEl>
                                      </p:cBhvr>
                                    </p:animEffect>
                                    <p:animScale>
                                      <p:cBhvr>
                                        <p:cTn id="143" dur="250" autoRev="1" fill="hold"/>
                                        <p:tgtEl>
                                          <p:spTgt spid="54"/>
                                        </p:tgtEl>
                                      </p:cBhvr>
                                      <p:by x="105000" y="105000"/>
                                    </p:animScale>
                                  </p:childTnLst>
                                </p:cTn>
                              </p:par>
                              <p:par>
                                <p:cTn id="144" presetID="26" presetClass="emph" presetSubtype="0" fill="hold" nodeType="withEffect">
                                  <p:stCondLst>
                                    <p:cond delay="0"/>
                                  </p:stCondLst>
                                  <p:childTnLst>
                                    <p:animEffect transition="out" filter="fade">
                                      <p:cBhvr>
                                        <p:cTn id="145" dur="500" tmFilter="0, 0; .2, .5; .8, .5; 1, 0"/>
                                        <p:tgtEl>
                                          <p:spTgt spid="25"/>
                                        </p:tgtEl>
                                      </p:cBhvr>
                                    </p:animEffect>
                                    <p:animScale>
                                      <p:cBhvr>
                                        <p:cTn id="146" dur="250" autoRev="1" fill="hold"/>
                                        <p:tgtEl>
                                          <p:spTgt spid="25"/>
                                        </p:tgtEl>
                                      </p:cBhvr>
                                      <p:by x="105000" y="105000"/>
                                    </p:animScale>
                                  </p:childTnLst>
                                </p:cTn>
                              </p:par>
                            </p:childTnLst>
                          </p:cTn>
                        </p:par>
                      </p:childTnLst>
                    </p:cTn>
                  </p:par>
                  <p:par>
                    <p:cTn id="147" fill="hold">
                      <p:stCondLst>
                        <p:cond delay="indefinite"/>
                      </p:stCondLst>
                      <p:childTnLst>
                        <p:par>
                          <p:cTn id="148" fill="hold">
                            <p:stCondLst>
                              <p:cond delay="0"/>
                            </p:stCondLst>
                            <p:childTnLst>
                              <p:par>
                                <p:cTn id="149" presetID="26" presetClass="emph" presetSubtype="0" fill="hold" nodeType="clickEffect">
                                  <p:stCondLst>
                                    <p:cond delay="0"/>
                                  </p:stCondLst>
                                  <p:childTnLst>
                                    <p:animEffect transition="out" filter="fade">
                                      <p:cBhvr>
                                        <p:cTn id="150" dur="500" tmFilter="0, 0; .2, .5; .8, .5; 1, 0"/>
                                        <p:tgtEl>
                                          <p:spTgt spid="24"/>
                                        </p:tgtEl>
                                      </p:cBhvr>
                                    </p:animEffect>
                                    <p:animScale>
                                      <p:cBhvr>
                                        <p:cTn id="151" dur="250" autoRev="1" fill="hold"/>
                                        <p:tgtEl>
                                          <p:spTgt spid="24"/>
                                        </p:tgtEl>
                                      </p:cBhvr>
                                      <p:by x="105000" y="105000"/>
                                    </p:animScale>
                                  </p:childTnLst>
                                </p:cTn>
                              </p:par>
                              <p:par>
                                <p:cTn id="152" presetID="26" presetClass="emph" presetSubtype="0" fill="hold" nodeType="withEffect">
                                  <p:stCondLst>
                                    <p:cond delay="0"/>
                                  </p:stCondLst>
                                  <p:childTnLst>
                                    <p:animEffect transition="out" filter="fade">
                                      <p:cBhvr>
                                        <p:cTn id="153" dur="500" tmFilter="0, 0; .2, .5; .8, .5; 1, 0"/>
                                        <p:tgtEl>
                                          <p:spTgt spid="25"/>
                                        </p:tgtEl>
                                      </p:cBhvr>
                                    </p:animEffect>
                                    <p:animScale>
                                      <p:cBhvr>
                                        <p:cTn id="154" dur="250" autoRev="1" fill="hold"/>
                                        <p:tgtEl>
                                          <p:spTgt spid="25"/>
                                        </p:tgtEl>
                                      </p:cBhvr>
                                      <p:by x="105000" y="105000"/>
                                    </p:animScale>
                                  </p:childTnLst>
                                </p:cTn>
                              </p:par>
                            </p:childTnLst>
                          </p:cTn>
                        </p:par>
                      </p:childTnLst>
                    </p:cTn>
                  </p:par>
                  <p:par>
                    <p:cTn id="155" fill="hold">
                      <p:stCondLst>
                        <p:cond delay="indefinite"/>
                      </p:stCondLst>
                      <p:childTnLst>
                        <p:par>
                          <p:cTn id="156" fill="hold">
                            <p:stCondLst>
                              <p:cond delay="0"/>
                            </p:stCondLst>
                            <p:childTnLst>
                              <p:par>
                                <p:cTn id="157" presetID="26" presetClass="emph" presetSubtype="0" fill="hold" nodeType="clickEffect">
                                  <p:stCondLst>
                                    <p:cond delay="0"/>
                                  </p:stCondLst>
                                  <p:childTnLst>
                                    <p:animEffect transition="out" filter="fade">
                                      <p:cBhvr>
                                        <p:cTn id="158" dur="500" tmFilter="0, 0; .2, .5; .8, .5; 1, 0"/>
                                        <p:tgtEl>
                                          <p:spTgt spid="23"/>
                                        </p:tgtEl>
                                      </p:cBhvr>
                                    </p:animEffect>
                                    <p:animScale>
                                      <p:cBhvr>
                                        <p:cTn id="159" dur="250" autoRev="1" fill="hold"/>
                                        <p:tgtEl>
                                          <p:spTgt spid="23"/>
                                        </p:tgtEl>
                                      </p:cBhvr>
                                      <p:by x="105000" y="105000"/>
                                    </p:animScale>
                                  </p:childTnLst>
                                </p:cTn>
                              </p:par>
                              <p:par>
                                <p:cTn id="160" presetID="26" presetClass="emph" presetSubtype="0" fill="hold" nodeType="withEffect">
                                  <p:stCondLst>
                                    <p:cond delay="0"/>
                                  </p:stCondLst>
                                  <p:childTnLst>
                                    <p:animEffect transition="out" filter="fade">
                                      <p:cBhvr>
                                        <p:cTn id="161" dur="500" tmFilter="0, 0; .2, .5; .8, .5; 1, 0"/>
                                        <p:tgtEl>
                                          <p:spTgt spid="54"/>
                                        </p:tgtEl>
                                      </p:cBhvr>
                                    </p:animEffect>
                                    <p:animScale>
                                      <p:cBhvr>
                                        <p:cTn id="162" dur="250" autoRev="1" fill="hold"/>
                                        <p:tgtEl>
                                          <p:spTgt spid="54"/>
                                        </p:tgtEl>
                                      </p:cBhvr>
                                      <p:by x="105000" y="105000"/>
                                    </p:animScale>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27"/>
                                        </p:tgtEl>
                                        <p:attrNameLst>
                                          <p:attrName>style.visibility</p:attrName>
                                        </p:attrNameLst>
                                      </p:cBhvr>
                                      <p:to>
                                        <p:strVal val="visible"/>
                                      </p:to>
                                    </p:set>
                                    <p:animEffect transition="in" filter="fade">
                                      <p:cBhvr>
                                        <p:cTn id="167" dur="500"/>
                                        <p:tgtEl>
                                          <p:spTgt spid="27"/>
                                        </p:tgtEl>
                                      </p:cBhvr>
                                    </p:animEffect>
                                  </p:childTnLst>
                                </p:cTn>
                              </p:par>
                              <p:par>
                                <p:cTn id="168" presetID="10" presetClass="entr" presetSubtype="0" fill="hold" nodeType="withEffect">
                                  <p:stCondLst>
                                    <p:cond delay="0"/>
                                  </p:stCondLst>
                                  <p:childTnLst>
                                    <p:set>
                                      <p:cBhvr>
                                        <p:cTn id="169" dur="1" fill="hold">
                                          <p:stCondLst>
                                            <p:cond delay="0"/>
                                          </p:stCondLst>
                                        </p:cTn>
                                        <p:tgtEl>
                                          <p:spTgt spid="32"/>
                                        </p:tgtEl>
                                        <p:attrNameLst>
                                          <p:attrName>style.visibility</p:attrName>
                                        </p:attrNameLst>
                                      </p:cBhvr>
                                      <p:to>
                                        <p:strVal val="visible"/>
                                      </p:to>
                                    </p:set>
                                    <p:animEffect transition="in" filter="fade">
                                      <p:cBhvr>
                                        <p:cTn id="170" dur="500"/>
                                        <p:tgtEl>
                                          <p:spTgt spid="32"/>
                                        </p:tgtEl>
                                      </p:cBhvr>
                                    </p:animEffec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38"/>
                                        </p:tgtEl>
                                        <p:attrNameLst>
                                          <p:attrName>style.visibility</p:attrName>
                                        </p:attrNameLst>
                                      </p:cBhvr>
                                      <p:to>
                                        <p:strVal val="visible"/>
                                      </p:to>
                                    </p:set>
                                    <p:animEffect transition="in" filter="fade">
                                      <p:cBhvr>
                                        <p:cTn id="175" dur="500"/>
                                        <p:tgtEl>
                                          <p:spTgt spid="38"/>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39"/>
                                        </p:tgtEl>
                                        <p:attrNameLst>
                                          <p:attrName>style.visibility</p:attrName>
                                        </p:attrNameLst>
                                      </p:cBhvr>
                                      <p:to>
                                        <p:strVal val="visible"/>
                                      </p:to>
                                    </p:set>
                                    <p:animEffect transition="in" filter="fade">
                                      <p:cBhvr>
                                        <p:cTn id="178" dur="500"/>
                                        <p:tgtEl>
                                          <p:spTgt spid="39"/>
                                        </p:tgtEl>
                                      </p:cBhvr>
                                    </p:animEffect>
                                  </p:childTnLst>
                                </p:cTn>
                              </p:par>
                            </p:childTnLst>
                          </p:cTn>
                        </p:par>
                      </p:childTnLst>
                    </p:cTn>
                  </p:par>
                  <p:par>
                    <p:cTn id="179" fill="hold">
                      <p:stCondLst>
                        <p:cond delay="indefinite"/>
                      </p:stCondLst>
                      <p:childTnLst>
                        <p:par>
                          <p:cTn id="180" fill="hold">
                            <p:stCondLst>
                              <p:cond delay="0"/>
                            </p:stCondLst>
                            <p:childTnLst>
                              <p:par>
                                <p:cTn id="181" presetID="35" presetClass="path" presetSubtype="0" accel="50000" decel="50000" fill="hold" nodeType="clickEffect">
                                  <p:stCondLst>
                                    <p:cond delay="0"/>
                                  </p:stCondLst>
                                  <p:childTnLst>
                                    <p:animMotion origin="layout" path="M -3.33333E-6 -2.2925E-6 L -0.04982 -2.2925E-6 " pathEditMode="relative" rAng="0" ptsTypes="AA">
                                      <p:cBhvr>
                                        <p:cTn id="182" dur="2000" fill="hold"/>
                                        <p:tgtEl>
                                          <p:spTgt spid="27"/>
                                        </p:tgtEl>
                                        <p:attrNameLst>
                                          <p:attrName>ppt_x</p:attrName>
                                          <p:attrName>ppt_y</p:attrName>
                                        </p:attrNameLst>
                                      </p:cBhvr>
                                      <p:rCtr x="-2500" y="0"/>
                                    </p:animMotion>
                                  </p:childTnLst>
                                </p:cTn>
                              </p:par>
                              <p:par>
                                <p:cTn id="183" presetID="35" presetClass="path" presetSubtype="0" accel="50000" decel="50000" fill="hold" nodeType="withEffect">
                                  <p:stCondLst>
                                    <p:cond delay="0"/>
                                  </p:stCondLst>
                                  <p:childTnLst>
                                    <p:animMotion origin="layout" path="M -3.33333E-6 -4.31965E-8 L -0.04982 0.00216 " pathEditMode="relative" rAng="0" ptsTypes="AA">
                                      <p:cBhvr>
                                        <p:cTn id="184" dur="2000" fill="hold"/>
                                        <p:tgtEl>
                                          <p:spTgt spid="32"/>
                                        </p:tgtEl>
                                        <p:attrNameLst>
                                          <p:attrName>ppt_x</p:attrName>
                                          <p:attrName>ppt_y</p:attrName>
                                        </p:attrNameLst>
                                      </p:cBhvr>
                                      <p:rCtr x="-2500" y="93"/>
                                    </p:animMotion>
                                  </p:childTnLst>
                                </p:cTn>
                              </p:par>
                            </p:childTnLst>
                          </p:cTn>
                        </p:par>
                      </p:childTnLst>
                    </p:cTn>
                  </p:par>
                  <p:par>
                    <p:cTn id="185" fill="hold">
                      <p:stCondLst>
                        <p:cond delay="indefinite"/>
                      </p:stCondLst>
                      <p:childTnLst>
                        <p:par>
                          <p:cTn id="186" fill="hold">
                            <p:stCondLst>
                              <p:cond delay="0"/>
                            </p:stCondLst>
                            <p:childTnLst>
                              <p:par>
                                <p:cTn id="187" presetID="10" presetClass="entr" presetSubtype="0" fill="hold" grpId="0" nodeType="clickEffect">
                                  <p:stCondLst>
                                    <p:cond delay="0"/>
                                  </p:stCondLst>
                                  <p:childTnLst>
                                    <p:set>
                                      <p:cBhvr>
                                        <p:cTn id="188" dur="1" fill="hold">
                                          <p:stCondLst>
                                            <p:cond delay="0"/>
                                          </p:stCondLst>
                                        </p:cTn>
                                        <p:tgtEl>
                                          <p:spTgt spid="37"/>
                                        </p:tgtEl>
                                        <p:attrNameLst>
                                          <p:attrName>style.visibility</p:attrName>
                                        </p:attrNameLst>
                                      </p:cBhvr>
                                      <p:to>
                                        <p:strVal val="visible"/>
                                      </p:to>
                                    </p:set>
                                    <p:animEffect transition="in" filter="fade">
                                      <p:cBhvr>
                                        <p:cTn id="189" dur="500"/>
                                        <p:tgtEl>
                                          <p:spTgt spid="37"/>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40"/>
                                        </p:tgtEl>
                                        <p:attrNameLst>
                                          <p:attrName>style.visibility</p:attrName>
                                        </p:attrNameLst>
                                      </p:cBhvr>
                                      <p:to>
                                        <p:strVal val="visible"/>
                                      </p:to>
                                    </p:set>
                                    <p:animEffect transition="in" filter="fade">
                                      <p:cBhvr>
                                        <p:cTn id="19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P spid="45" grpId="0" animBg="1"/>
      <p:bldP spid="46" grpId="0" animBg="1"/>
      <p:bldP spid="47" grpId="0" animBg="1"/>
      <p:bldP spid="48" grpId="0"/>
      <p:bldP spid="48" grpId="1"/>
      <p:bldP spid="49" grpId="0"/>
      <p:bldP spid="49" grpId="1"/>
      <p:bldP spid="50" grpId="0"/>
      <p:bldP spid="50" grpId="1"/>
      <p:bldP spid="51" grpId="0" animBg="1"/>
      <p:bldP spid="53" grpId="0" animBg="1"/>
      <p:bldP spid="55" grpId="0"/>
      <p:bldP spid="55" grpId="1"/>
      <p:bldP spid="60" grpId="0"/>
      <p:bldP spid="56" grpId="0" animBg="1"/>
      <p:bldP spid="56" grpId="1" animBg="1"/>
      <p:bldP spid="57" grpId="0" animBg="1"/>
      <p:bldP spid="57" grpId="1" animBg="1"/>
      <p:bldP spid="58" grpId="0" animBg="1"/>
      <p:bldP spid="58" grpId="1" animBg="1"/>
      <p:bldP spid="59" grpId="0" animBg="1"/>
      <p:bldP spid="59" grpId="1" animBg="1"/>
      <p:bldP spid="37" grpId="0" animBg="1"/>
      <p:bldP spid="38" grpId="0" animBg="1"/>
      <p:bldP spid="39" grpId="0" animBg="1"/>
      <p:bldP spid="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065979" y="2216124"/>
            <a:ext cx="2700300" cy="2571750"/>
            <a:chOff x="3065979" y="2216124"/>
            <a:chExt cx="2700300" cy="2571750"/>
          </a:xfrm>
        </p:grpSpPr>
        <p:sp>
          <p:nvSpPr>
            <p:cNvPr id="54" name="Cube 53"/>
            <p:cNvSpPr/>
            <p:nvPr/>
          </p:nvSpPr>
          <p:spPr>
            <a:xfrm>
              <a:off x="3065979" y="2216124"/>
              <a:ext cx="2700300" cy="2571750"/>
            </a:xfrm>
            <a:prstGeom prst="cube">
              <a:avLst/>
            </a:prstGeom>
            <a:solidFill>
              <a:schemeClr val="bg1"/>
            </a:solidFill>
            <a:ln w="38100">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3848615" y="3608920"/>
              <a:ext cx="432048" cy="416299"/>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Oval 54"/>
            <p:cNvSpPr/>
            <p:nvPr/>
          </p:nvSpPr>
          <p:spPr>
            <a:xfrm>
              <a:off x="5220072" y="3998074"/>
              <a:ext cx="216024" cy="373876"/>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Oval 55"/>
            <p:cNvSpPr/>
            <p:nvPr/>
          </p:nvSpPr>
          <p:spPr>
            <a:xfrm>
              <a:off x="5472100" y="2643758"/>
              <a:ext cx="216024" cy="373876"/>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Oval 56"/>
            <p:cNvSpPr/>
            <p:nvPr/>
          </p:nvSpPr>
          <p:spPr>
            <a:xfrm rot="21364003">
              <a:off x="3791644" y="2294732"/>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Oval 57"/>
            <p:cNvSpPr/>
            <p:nvPr/>
          </p:nvSpPr>
          <p:spPr>
            <a:xfrm rot="21364003">
              <a:off x="3424586" y="2618768"/>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Oval 58"/>
            <p:cNvSpPr/>
            <p:nvPr/>
          </p:nvSpPr>
          <p:spPr>
            <a:xfrm rot="21364003">
              <a:off x="4763752" y="2618768"/>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0" name="Oval 59"/>
            <p:cNvSpPr/>
            <p:nvPr/>
          </p:nvSpPr>
          <p:spPr>
            <a:xfrm rot="21364003">
              <a:off x="5141160" y="2294732"/>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4" name="Cube 3"/>
          <p:cNvSpPr/>
          <p:nvPr/>
        </p:nvSpPr>
        <p:spPr>
          <a:xfrm>
            <a:off x="3059832" y="2211710"/>
            <a:ext cx="2700300" cy="2571750"/>
          </a:xfrm>
          <a:prstGeom prst="cube">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Text Placeholder 2"/>
          <p:cNvSpPr txBox="1">
            <a:spLocks/>
          </p:cNvSpPr>
          <p:nvPr/>
        </p:nvSpPr>
        <p:spPr bwMode="auto">
          <a:xfrm>
            <a:off x="3251186" y="3501999"/>
            <a:ext cx="14269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bg1"/>
                </a:solidFill>
                <a:latin typeface="Orly's Font 2" pitchFamily="66" charset="0"/>
              </a:rPr>
              <a:t>front</a:t>
            </a:r>
            <a:endParaRPr lang="en-US" sz="2800" dirty="0">
              <a:solidFill>
                <a:schemeClr val="bg1"/>
              </a:solidFill>
              <a:latin typeface="Orly's Font 2" pitchFamily="66" charset="0"/>
            </a:endParaRPr>
          </a:p>
        </p:txBody>
      </p:sp>
      <p:sp>
        <p:nvSpPr>
          <p:cNvPr id="26" name="Text Placeholder 2"/>
          <p:cNvSpPr txBox="1">
            <a:spLocks/>
          </p:cNvSpPr>
          <p:nvPr/>
        </p:nvSpPr>
        <p:spPr bwMode="auto">
          <a:xfrm rot="5400000">
            <a:off x="4707816" y="3347265"/>
            <a:ext cx="1426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bg1"/>
                </a:solidFill>
                <a:latin typeface="Orly's Font 2" pitchFamily="66" charset="0"/>
              </a:rPr>
              <a:t>side </a:t>
            </a:r>
            <a:endParaRPr lang="en-US" dirty="0">
              <a:solidFill>
                <a:schemeClr val="bg1"/>
              </a:solidFill>
              <a:latin typeface="Orly's Font 2" pitchFamily="66" charset="0"/>
            </a:endParaRPr>
          </a:p>
        </p:txBody>
      </p:sp>
      <p:sp>
        <p:nvSpPr>
          <p:cNvPr id="27" name="Text Placeholder 2"/>
          <p:cNvSpPr txBox="1">
            <a:spLocks/>
          </p:cNvSpPr>
          <p:nvPr/>
        </p:nvSpPr>
        <p:spPr bwMode="auto">
          <a:xfrm>
            <a:off x="3642504" y="2333461"/>
            <a:ext cx="1426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bg1"/>
                </a:solidFill>
                <a:latin typeface="Orly's Font 2" pitchFamily="66" charset="0"/>
              </a:rPr>
              <a:t>top</a:t>
            </a:r>
            <a:endParaRPr lang="en-US" dirty="0">
              <a:solidFill>
                <a:schemeClr val="bg1"/>
              </a:solidFill>
              <a:latin typeface="Orly's Font 2" pitchFamily="66" charset="0"/>
            </a:endParaRPr>
          </a:p>
        </p:txBody>
      </p:sp>
      <p:grpSp>
        <p:nvGrpSpPr>
          <p:cNvPr id="6" name="Group 5"/>
          <p:cNvGrpSpPr/>
          <p:nvPr/>
        </p:nvGrpSpPr>
        <p:grpSpPr>
          <a:xfrm>
            <a:off x="3069527" y="2877914"/>
            <a:ext cx="2009615" cy="1923678"/>
            <a:chOff x="3066441" y="2299412"/>
            <a:chExt cx="2009615" cy="1923678"/>
          </a:xfrm>
        </p:grpSpPr>
        <p:sp>
          <p:nvSpPr>
            <p:cNvPr id="5" name="Rectangle 4"/>
            <p:cNvSpPr/>
            <p:nvPr/>
          </p:nvSpPr>
          <p:spPr>
            <a:xfrm>
              <a:off x="3066441" y="2299412"/>
              <a:ext cx="2009615" cy="1923678"/>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Text Placeholder 2"/>
            <p:cNvSpPr txBox="1">
              <a:spLocks/>
            </p:cNvSpPr>
            <p:nvPr/>
          </p:nvSpPr>
          <p:spPr bwMode="auto">
            <a:xfrm>
              <a:off x="3279161" y="3111810"/>
              <a:ext cx="1580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bg1"/>
                  </a:solidFill>
                  <a:latin typeface="Orly's Font 2" pitchFamily="66" charset="0"/>
                </a:rPr>
                <a:t>SQUARE</a:t>
              </a:r>
              <a:endParaRPr lang="en-US" dirty="0">
                <a:solidFill>
                  <a:schemeClr val="bg1"/>
                </a:solidFill>
                <a:latin typeface="Orly's Font 2" pitchFamily="66" charset="0"/>
              </a:endParaRPr>
            </a:p>
          </p:txBody>
        </p:sp>
      </p:grpSp>
      <p:grpSp>
        <p:nvGrpSpPr>
          <p:cNvPr id="31" name="Group 30"/>
          <p:cNvGrpSpPr/>
          <p:nvPr/>
        </p:nvGrpSpPr>
        <p:grpSpPr>
          <a:xfrm>
            <a:off x="824280" y="1454410"/>
            <a:ext cx="2009615" cy="1923678"/>
            <a:chOff x="3066441" y="2299412"/>
            <a:chExt cx="2009615" cy="1923678"/>
          </a:xfrm>
        </p:grpSpPr>
        <p:sp>
          <p:nvSpPr>
            <p:cNvPr id="32" name="Rectangle 31"/>
            <p:cNvSpPr/>
            <p:nvPr/>
          </p:nvSpPr>
          <p:spPr>
            <a:xfrm>
              <a:off x="3066441" y="2299412"/>
              <a:ext cx="2009615" cy="1923678"/>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Text Placeholder 2"/>
            <p:cNvSpPr txBox="1">
              <a:spLocks/>
            </p:cNvSpPr>
            <p:nvPr/>
          </p:nvSpPr>
          <p:spPr bwMode="auto">
            <a:xfrm>
              <a:off x="3279161" y="3111810"/>
              <a:ext cx="1580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bg1"/>
                  </a:solidFill>
                  <a:latin typeface="Orly's Font 2" pitchFamily="66" charset="0"/>
                </a:rPr>
                <a:t>SQUARE</a:t>
              </a:r>
              <a:endParaRPr lang="en-US" dirty="0">
                <a:solidFill>
                  <a:schemeClr val="bg1"/>
                </a:solidFill>
                <a:latin typeface="Orly's Font 2" pitchFamily="66" charset="0"/>
              </a:endParaRPr>
            </a:p>
          </p:txBody>
        </p:sp>
      </p:grpSp>
      <p:grpSp>
        <p:nvGrpSpPr>
          <p:cNvPr id="34" name="Group 33"/>
          <p:cNvGrpSpPr/>
          <p:nvPr/>
        </p:nvGrpSpPr>
        <p:grpSpPr>
          <a:xfrm>
            <a:off x="6219985" y="2565690"/>
            <a:ext cx="2009615" cy="1923678"/>
            <a:chOff x="3066441" y="2299412"/>
            <a:chExt cx="2009615" cy="1923678"/>
          </a:xfrm>
        </p:grpSpPr>
        <p:sp>
          <p:nvSpPr>
            <p:cNvPr id="35" name="Rectangle 34"/>
            <p:cNvSpPr/>
            <p:nvPr/>
          </p:nvSpPr>
          <p:spPr>
            <a:xfrm>
              <a:off x="3066441" y="2299412"/>
              <a:ext cx="2009615" cy="1923678"/>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Text Placeholder 2"/>
            <p:cNvSpPr txBox="1">
              <a:spLocks/>
            </p:cNvSpPr>
            <p:nvPr/>
          </p:nvSpPr>
          <p:spPr bwMode="auto">
            <a:xfrm>
              <a:off x="3279161" y="3111810"/>
              <a:ext cx="1580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bg1"/>
                  </a:solidFill>
                  <a:latin typeface="Orly's Font 2" pitchFamily="66" charset="0"/>
                </a:rPr>
                <a:t>SQUARE</a:t>
              </a:r>
              <a:endParaRPr lang="en-US" dirty="0">
                <a:solidFill>
                  <a:schemeClr val="bg1"/>
                </a:solidFill>
                <a:latin typeface="Orly's Font 2" pitchFamily="66" charset="0"/>
              </a:endParaRPr>
            </a:p>
          </p:txBody>
        </p:sp>
      </p:grpSp>
      <p:cxnSp>
        <p:nvCxnSpPr>
          <p:cNvPr id="8" name="Straight Arrow Connector 7"/>
          <p:cNvCxnSpPr/>
          <p:nvPr/>
        </p:nvCxnSpPr>
        <p:spPr>
          <a:xfrm flipH="1" flipV="1">
            <a:off x="2483768" y="2067694"/>
            <a:ext cx="1296144" cy="348555"/>
          </a:xfrm>
          <a:prstGeom prst="straightConnector1">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5652120" y="3378088"/>
            <a:ext cx="780585" cy="0"/>
          </a:xfrm>
          <a:prstGeom prst="straightConnector1">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28" name="Text Placeholder 2"/>
          <p:cNvSpPr txBox="1">
            <a:spLocks/>
          </p:cNvSpPr>
          <p:nvPr/>
        </p:nvSpPr>
        <p:spPr bwMode="auto">
          <a:xfrm>
            <a:off x="2102532" y="176322"/>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special box shape</a:t>
            </a:r>
            <a:endParaRPr lang="en-US" sz="2800" dirty="0">
              <a:solidFill>
                <a:schemeClr val="accent1"/>
              </a:solidFill>
              <a:latin typeface="Orly's Font 2" pitchFamily="66" charset="0"/>
            </a:endParaRPr>
          </a:p>
        </p:txBody>
      </p:sp>
      <p:pic>
        <p:nvPicPr>
          <p:cNvPr id="2" name="Picture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3462" t="36199" r="30895" b="5846"/>
          <a:stretch/>
        </p:blipFill>
        <p:spPr>
          <a:xfrm rot="279540">
            <a:off x="3384621" y="600805"/>
            <a:ext cx="2309046" cy="1885532"/>
          </a:xfrm>
          <a:prstGeom prst="rect">
            <a:avLst/>
          </a:prstGeom>
        </p:spPr>
      </p:pic>
      <p:sp>
        <p:nvSpPr>
          <p:cNvPr id="37" name="Oval Callout 36"/>
          <p:cNvSpPr/>
          <p:nvPr/>
        </p:nvSpPr>
        <p:spPr>
          <a:xfrm>
            <a:off x="5220072" y="751863"/>
            <a:ext cx="1749577" cy="1141250"/>
          </a:xfrm>
          <a:prstGeom prst="wedgeEllipseCallout">
            <a:avLst>
              <a:gd name="adj1" fmla="val -60343"/>
              <a:gd name="adj2" fmla="val 14155"/>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TextBox 37"/>
          <p:cNvSpPr txBox="1"/>
          <p:nvPr/>
        </p:nvSpPr>
        <p:spPr>
          <a:xfrm>
            <a:off x="5385473" y="999322"/>
            <a:ext cx="1490343"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A</a:t>
            </a:r>
          </a:p>
          <a:p>
            <a:pPr algn="ctr"/>
            <a:r>
              <a:rPr lang="en-US" dirty="0" smtClean="0">
                <a:solidFill>
                  <a:schemeClr val="accent5">
                    <a:lumMod val="50000"/>
                  </a:schemeClr>
                </a:solidFill>
                <a:latin typeface="Orly's Font 2" pitchFamily="66" charset="0"/>
                <a:ea typeface="Verdana" pitchFamily="34" charset="0"/>
                <a:cs typeface="Verdana" pitchFamily="34" charset="0"/>
              </a:rPr>
              <a:t>CUBE!</a:t>
            </a:r>
          </a:p>
        </p:txBody>
      </p:sp>
      <p:sp>
        <p:nvSpPr>
          <p:cNvPr id="39" name="TextBox 38"/>
          <p:cNvSpPr txBox="1"/>
          <p:nvPr/>
        </p:nvSpPr>
        <p:spPr>
          <a:xfrm>
            <a:off x="5277972" y="1014354"/>
            <a:ext cx="1705344"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A cube has 6 faces.</a:t>
            </a:r>
          </a:p>
        </p:txBody>
      </p:sp>
      <p:sp>
        <p:nvSpPr>
          <p:cNvPr id="40" name="TextBox 39"/>
          <p:cNvSpPr txBox="1"/>
          <p:nvPr/>
        </p:nvSpPr>
        <p:spPr>
          <a:xfrm>
            <a:off x="5278924" y="1061323"/>
            <a:ext cx="1705344"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Each face is a square!</a:t>
            </a:r>
          </a:p>
        </p:txBody>
      </p:sp>
    </p:spTree>
    <p:extLst>
      <p:ext uri="{BB962C8B-B14F-4D97-AF65-F5344CB8AC3E}">
        <p14:creationId xmlns:p14="http://schemas.microsoft.com/office/powerpoint/2010/main" val="4029663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2"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3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iterate type="lt">
                                    <p:tmPct val="0"/>
                                  </p:iterate>
                                  <p:childTnLst>
                                    <p:animEffect transition="out" filter="fade">
                                      <p:cBhvr>
                                        <p:cTn id="29" dur="500"/>
                                        <p:tgtEl>
                                          <p:spTgt spid="38"/>
                                        </p:tgtEl>
                                      </p:cBhvr>
                                    </p:animEffect>
                                    <p:set>
                                      <p:cBhvr>
                                        <p:cTn id="30" dur="1" fill="hold">
                                          <p:stCondLst>
                                            <p:cond delay="499"/>
                                          </p:stCondLst>
                                        </p:cTn>
                                        <p:tgtEl>
                                          <p:spTgt spid="3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iterate type="lt">
                                    <p:tmPct val="0"/>
                                  </p:iterate>
                                  <p:childTnLst>
                                    <p:animEffect transition="out" filter="fade">
                                      <p:cBhvr>
                                        <p:cTn id="38" dur="500"/>
                                        <p:tgtEl>
                                          <p:spTgt spid="39"/>
                                        </p:tgtEl>
                                      </p:cBhvr>
                                    </p:animEffect>
                                    <p:set>
                                      <p:cBhvr>
                                        <p:cTn id="39" dur="1" fill="hold">
                                          <p:stCondLst>
                                            <p:cond delay="499"/>
                                          </p:stCondLst>
                                        </p:cTn>
                                        <p:tgtEl>
                                          <p:spTgt spid="3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type="lt">
                                    <p:tmAbs val="80"/>
                                  </p:iterate>
                                  <p:childTnLst>
                                    <p:set>
                                      <p:cBhvr>
                                        <p:cTn id="43" dur="1" fill="hold">
                                          <p:stCondLst>
                                            <p:cond delay="0"/>
                                          </p:stCondLst>
                                        </p:cTn>
                                        <p:tgtEl>
                                          <p:spTgt spid="4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32"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ox(out)">
                                      <p:cBhvr>
                                        <p:cTn id="53" dur="10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down)">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left)">
                                      <p:cBhvr>
                                        <p:cTn id="78" dur="500"/>
                                        <p:tgtEl>
                                          <p:spTgt spid="5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500"/>
                                        <p:tgtEl>
                                          <p:spTgt spid="1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nodeType="clickEffect">
                                  <p:stCondLst>
                                    <p:cond delay="0"/>
                                  </p:stCondLst>
                                  <p:childTnLst>
                                    <p:animEffect transition="out" filter="fade">
                                      <p:cBhvr>
                                        <p:cTn id="92" dur="500"/>
                                        <p:tgtEl>
                                          <p:spTgt spid="6"/>
                                        </p:tgtEl>
                                      </p:cBhvr>
                                    </p:animEffect>
                                    <p:set>
                                      <p:cBhvr>
                                        <p:cTn id="93" dur="1" fill="hold">
                                          <p:stCondLst>
                                            <p:cond delay="499"/>
                                          </p:stCondLst>
                                        </p:cTn>
                                        <p:tgtEl>
                                          <p:spTgt spid="6"/>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8"/>
                                        </p:tgtEl>
                                      </p:cBhvr>
                                    </p:animEffect>
                                    <p:set>
                                      <p:cBhvr>
                                        <p:cTn id="96" dur="1" fill="hold">
                                          <p:stCondLst>
                                            <p:cond delay="499"/>
                                          </p:stCondLst>
                                        </p:cTn>
                                        <p:tgtEl>
                                          <p:spTgt spid="8"/>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31"/>
                                        </p:tgtEl>
                                      </p:cBhvr>
                                    </p:animEffect>
                                    <p:set>
                                      <p:cBhvr>
                                        <p:cTn id="99" dur="1" fill="hold">
                                          <p:stCondLst>
                                            <p:cond delay="499"/>
                                          </p:stCondLst>
                                        </p:cTn>
                                        <p:tgtEl>
                                          <p:spTgt spid="31"/>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53"/>
                                        </p:tgtEl>
                                      </p:cBhvr>
                                    </p:animEffect>
                                    <p:set>
                                      <p:cBhvr>
                                        <p:cTn id="102" dur="1" fill="hold">
                                          <p:stCondLst>
                                            <p:cond delay="499"/>
                                          </p:stCondLst>
                                        </p:cTn>
                                        <p:tgtEl>
                                          <p:spTgt spid="53"/>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34"/>
                                        </p:tgtEl>
                                      </p:cBhvr>
                                    </p:animEffect>
                                    <p:set>
                                      <p:cBhvr>
                                        <p:cTn id="105" dur="1" fill="hold">
                                          <p:stCondLst>
                                            <p:cond delay="499"/>
                                          </p:stCondLst>
                                        </p:cTn>
                                        <p:tgtEl>
                                          <p:spTgt spid="34"/>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4"/>
                                        </p:tgtEl>
                                      </p:cBhvr>
                                    </p:animEffect>
                                    <p:set>
                                      <p:cBhvr>
                                        <p:cTn id="110" dur="1" fill="hold">
                                          <p:stCondLst>
                                            <p:cond delay="499"/>
                                          </p:stCondLst>
                                        </p:cTn>
                                        <p:tgtEl>
                                          <p:spTgt spid="4"/>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25"/>
                                        </p:tgtEl>
                                      </p:cBhvr>
                                    </p:animEffect>
                                    <p:set>
                                      <p:cBhvr>
                                        <p:cTn id="113" dur="1" fill="hold">
                                          <p:stCondLst>
                                            <p:cond delay="499"/>
                                          </p:stCondLst>
                                        </p:cTn>
                                        <p:tgtEl>
                                          <p:spTgt spid="2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7"/>
                                        </p:tgtEl>
                                      </p:cBhvr>
                                    </p:animEffect>
                                    <p:set>
                                      <p:cBhvr>
                                        <p:cTn id="116" dur="1" fill="hold">
                                          <p:stCondLst>
                                            <p:cond delay="499"/>
                                          </p:stCondLst>
                                        </p:cTn>
                                        <p:tgtEl>
                                          <p:spTgt spid="27"/>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5" grpId="0"/>
      <p:bldP spid="25" grpId="1"/>
      <p:bldP spid="26" grpId="0"/>
      <p:bldP spid="26" grpId="1"/>
      <p:bldP spid="27" grpId="0"/>
      <p:bldP spid="27" grpId="1"/>
      <p:bldP spid="28" grpId="0" build="p"/>
      <p:bldP spid="37" grpId="2" animBg="1"/>
      <p:bldP spid="38" grpId="0"/>
      <p:bldP spid="38" grpId="1"/>
      <p:bldP spid="39" grpId="0"/>
      <p:bldP spid="39" grpId="1"/>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2"/>
          <p:cNvSpPr txBox="1">
            <a:spLocks/>
          </p:cNvSpPr>
          <p:nvPr/>
        </p:nvSpPr>
        <p:spPr bwMode="auto">
          <a:xfrm>
            <a:off x="2195736" y="212326"/>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 cube has 6 square faces.</a:t>
            </a:r>
            <a:endParaRPr lang="en-US" sz="2800" dirty="0">
              <a:solidFill>
                <a:schemeClr val="accent1"/>
              </a:solidFill>
              <a:latin typeface="Orly's Font 2" pitchFamily="66" charset="0"/>
            </a:endParaRPr>
          </a:p>
        </p:txBody>
      </p:sp>
      <p:grpSp>
        <p:nvGrpSpPr>
          <p:cNvPr id="13" name="Group 12"/>
          <p:cNvGrpSpPr/>
          <p:nvPr/>
        </p:nvGrpSpPr>
        <p:grpSpPr>
          <a:xfrm>
            <a:off x="4608004" y="1636730"/>
            <a:ext cx="1942824" cy="1915147"/>
            <a:chOff x="3065980" y="2216123"/>
            <a:chExt cx="2700301" cy="2571751"/>
          </a:xfrm>
        </p:grpSpPr>
        <p:sp>
          <p:nvSpPr>
            <p:cNvPr id="54" name="Cube 53"/>
            <p:cNvSpPr/>
            <p:nvPr/>
          </p:nvSpPr>
          <p:spPr>
            <a:xfrm>
              <a:off x="3065980" y="2216123"/>
              <a:ext cx="2700301" cy="2571751"/>
            </a:xfrm>
            <a:prstGeom prst="cube">
              <a:avLst/>
            </a:prstGeom>
            <a:solidFill>
              <a:schemeClr val="bg1"/>
            </a:solidFill>
            <a:ln w="38100">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12" name="Oval 11"/>
            <p:cNvSpPr/>
            <p:nvPr/>
          </p:nvSpPr>
          <p:spPr>
            <a:xfrm>
              <a:off x="3848615" y="3608920"/>
              <a:ext cx="432048" cy="416299"/>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55" name="Oval 54"/>
            <p:cNvSpPr/>
            <p:nvPr/>
          </p:nvSpPr>
          <p:spPr>
            <a:xfrm>
              <a:off x="5220072" y="3998074"/>
              <a:ext cx="216024" cy="373876"/>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56" name="Oval 55"/>
            <p:cNvSpPr/>
            <p:nvPr/>
          </p:nvSpPr>
          <p:spPr>
            <a:xfrm>
              <a:off x="5472100" y="2643758"/>
              <a:ext cx="216024" cy="373876"/>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57" name="Oval 56"/>
            <p:cNvSpPr/>
            <p:nvPr/>
          </p:nvSpPr>
          <p:spPr>
            <a:xfrm rot="21364003">
              <a:off x="3791644" y="2294732"/>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58" name="Oval 57"/>
            <p:cNvSpPr/>
            <p:nvPr/>
          </p:nvSpPr>
          <p:spPr>
            <a:xfrm rot="21364003">
              <a:off x="3424586" y="2618768"/>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59" name="Oval 58"/>
            <p:cNvSpPr/>
            <p:nvPr/>
          </p:nvSpPr>
          <p:spPr>
            <a:xfrm rot="21364003">
              <a:off x="4763752" y="2618768"/>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60" name="Oval 59"/>
            <p:cNvSpPr/>
            <p:nvPr/>
          </p:nvSpPr>
          <p:spPr>
            <a:xfrm rot="21364003">
              <a:off x="5141160" y="2294732"/>
              <a:ext cx="326226" cy="148643"/>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grpSp>
      <p:grpSp>
        <p:nvGrpSpPr>
          <p:cNvPr id="9" name="Group 8"/>
          <p:cNvGrpSpPr/>
          <p:nvPr/>
        </p:nvGrpSpPr>
        <p:grpSpPr>
          <a:xfrm>
            <a:off x="6067652" y="2103085"/>
            <a:ext cx="1436204" cy="1448792"/>
            <a:chOff x="6067652" y="2103085"/>
            <a:chExt cx="1436204" cy="1448792"/>
          </a:xfrm>
        </p:grpSpPr>
        <p:sp>
          <p:nvSpPr>
            <p:cNvPr id="35" name="Rectangle 34"/>
            <p:cNvSpPr/>
            <p:nvPr/>
          </p:nvSpPr>
          <p:spPr>
            <a:xfrm>
              <a:off x="6067652" y="2103085"/>
              <a:ext cx="1436204" cy="1448792"/>
            </a:xfrm>
            <a:prstGeom prst="rect">
              <a:avLst/>
            </a:prstGeom>
            <a:solidFill>
              <a:schemeClr val="bg1"/>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28" name="Oval 27"/>
            <p:cNvSpPr/>
            <p:nvPr/>
          </p:nvSpPr>
          <p:spPr>
            <a:xfrm>
              <a:off x="6183765" y="3120957"/>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30" name="Oval 29"/>
            <p:cNvSpPr/>
            <p:nvPr/>
          </p:nvSpPr>
          <p:spPr>
            <a:xfrm>
              <a:off x="7034402" y="2257553"/>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38" name="Text Placeholder 2"/>
            <p:cNvSpPr txBox="1">
              <a:spLocks/>
            </p:cNvSpPr>
            <p:nvPr/>
          </p:nvSpPr>
          <p:spPr bwMode="auto">
            <a:xfrm>
              <a:off x="6183765" y="2679762"/>
              <a:ext cx="12385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a:solidFill>
                    <a:schemeClr val="accent5"/>
                  </a:solidFill>
                  <a:latin typeface="Orly's Font 2" pitchFamily="66" charset="0"/>
                </a:rPr>
                <a:t>s</a:t>
              </a:r>
              <a:r>
                <a:rPr lang="en-US" sz="2000" dirty="0" smtClean="0">
                  <a:solidFill>
                    <a:schemeClr val="accent5"/>
                  </a:solidFill>
                  <a:latin typeface="Orly's Font 2" pitchFamily="66" charset="0"/>
                </a:rPr>
                <a:t>ide 1</a:t>
              </a:r>
              <a:endParaRPr lang="en-US" sz="2000" dirty="0">
                <a:solidFill>
                  <a:schemeClr val="accent5"/>
                </a:solidFill>
                <a:latin typeface="Orly's Font 2" pitchFamily="66" charset="0"/>
              </a:endParaRPr>
            </a:p>
          </p:txBody>
        </p:sp>
      </p:grpSp>
      <p:grpSp>
        <p:nvGrpSpPr>
          <p:cNvPr id="14" name="Group 13"/>
          <p:cNvGrpSpPr/>
          <p:nvPr/>
        </p:nvGrpSpPr>
        <p:grpSpPr>
          <a:xfrm>
            <a:off x="4608421" y="651473"/>
            <a:ext cx="1459232" cy="1448792"/>
            <a:chOff x="4608421" y="651473"/>
            <a:chExt cx="1459232" cy="1448792"/>
          </a:xfrm>
        </p:grpSpPr>
        <p:sp>
          <p:nvSpPr>
            <p:cNvPr id="39" name="Rectangle 38"/>
            <p:cNvSpPr/>
            <p:nvPr/>
          </p:nvSpPr>
          <p:spPr>
            <a:xfrm>
              <a:off x="4608421" y="651473"/>
              <a:ext cx="1459232" cy="1448792"/>
            </a:xfrm>
            <a:prstGeom prst="rect">
              <a:avLst/>
            </a:prstGeom>
            <a:solidFill>
              <a:schemeClr val="bg1"/>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40" name="Oval 39"/>
            <p:cNvSpPr/>
            <p:nvPr/>
          </p:nvSpPr>
          <p:spPr>
            <a:xfrm>
              <a:off x="4793291" y="164840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41" name="Oval 40"/>
            <p:cNvSpPr/>
            <p:nvPr/>
          </p:nvSpPr>
          <p:spPr>
            <a:xfrm>
              <a:off x="5627459" y="791689"/>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42" name="Oval 41"/>
            <p:cNvSpPr/>
            <p:nvPr/>
          </p:nvSpPr>
          <p:spPr>
            <a:xfrm>
              <a:off x="5627459" y="164840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43" name="Oval 42"/>
            <p:cNvSpPr/>
            <p:nvPr/>
          </p:nvSpPr>
          <p:spPr>
            <a:xfrm>
              <a:off x="4785337" y="797702"/>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27" name="Text Placeholder 2"/>
            <p:cNvSpPr txBox="1">
              <a:spLocks/>
            </p:cNvSpPr>
            <p:nvPr/>
          </p:nvSpPr>
          <p:spPr bwMode="auto">
            <a:xfrm>
              <a:off x="4740001" y="1169686"/>
              <a:ext cx="1238577" cy="41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top</a:t>
              </a:r>
              <a:endParaRPr lang="en-US" sz="2000" dirty="0">
                <a:solidFill>
                  <a:schemeClr val="accent5"/>
                </a:solidFill>
                <a:latin typeface="Orly's Font 2" pitchFamily="66" charset="0"/>
              </a:endParaRPr>
            </a:p>
          </p:txBody>
        </p:sp>
      </p:grpSp>
      <p:grpSp>
        <p:nvGrpSpPr>
          <p:cNvPr id="7" name="Group 6"/>
          <p:cNvGrpSpPr/>
          <p:nvPr/>
        </p:nvGrpSpPr>
        <p:grpSpPr>
          <a:xfrm>
            <a:off x="4608004" y="3551877"/>
            <a:ext cx="1476164" cy="1448792"/>
            <a:chOff x="4619222" y="3551877"/>
            <a:chExt cx="1459232" cy="1448792"/>
          </a:xfrm>
        </p:grpSpPr>
        <p:sp>
          <p:nvSpPr>
            <p:cNvPr id="63" name="Rectangle 62"/>
            <p:cNvSpPr/>
            <p:nvPr/>
          </p:nvSpPr>
          <p:spPr>
            <a:xfrm>
              <a:off x="4619222" y="3551877"/>
              <a:ext cx="1459232" cy="1448792"/>
            </a:xfrm>
            <a:prstGeom prst="rect">
              <a:avLst/>
            </a:prstGeom>
            <a:solidFill>
              <a:schemeClr val="bg1"/>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64" name="Oval 63"/>
            <p:cNvSpPr/>
            <p:nvPr/>
          </p:nvSpPr>
          <p:spPr>
            <a:xfrm>
              <a:off x="4804092" y="4548810"/>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65" name="Oval 64"/>
            <p:cNvSpPr/>
            <p:nvPr/>
          </p:nvSpPr>
          <p:spPr>
            <a:xfrm>
              <a:off x="5638260" y="3692093"/>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67" name="Oval 66"/>
            <p:cNvSpPr/>
            <p:nvPr/>
          </p:nvSpPr>
          <p:spPr>
            <a:xfrm>
              <a:off x="5193412" y="412126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68" name="Text Placeholder 2"/>
            <p:cNvSpPr txBox="1">
              <a:spLocks/>
            </p:cNvSpPr>
            <p:nvPr/>
          </p:nvSpPr>
          <p:spPr bwMode="auto">
            <a:xfrm>
              <a:off x="4644008" y="3851574"/>
              <a:ext cx="1238577" cy="41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bottom</a:t>
              </a:r>
              <a:endParaRPr lang="en-US" sz="2000" dirty="0">
                <a:solidFill>
                  <a:schemeClr val="accent5"/>
                </a:solidFill>
                <a:latin typeface="Orly's Font 2" pitchFamily="66" charset="0"/>
              </a:endParaRPr>
            </a:p>
          </p:txBody>
        </p:sp>
      </p:grpSp>
      <p:grpSp>
        <p:nvGrpSpPr>
          <p:cNvPr id="16" name="Group 15"/>
          <p:cNvGrpSpPr/>
          <p:nvPr/>
        </p:nvGrpSpPr>
        <p:grpSpPr>
          <a:xfrm>
            <a:off x="3147443" y="2111247"/>
            <a:ext cx="1459232" cy="1448792"/>
            <a:chOff x="3147443" y="2111247"/>
            <a:chExt cx="1459232" cy="1448792"/>
          </a:xfrm>
        </p:grpSpPr>
        <p:grpSp>
          <p:nvGrpSpPr>
            <p:cNvPr id="10" name="Group 9"/>
            <p:cNvGrpSpPr/>
            <p:nvPr/>
          </p:nvGrpSpPr>
          <p:grpSpPr>
            <a:xfrm>
              <a:off x="3147443" y="2111247"/>
              <a:ext cx="1459232" cy="1448792"/>
              <a:chOff x="3147443" y="2111247"/>
              <a:chExt cx="1459232" cy="1448792"/>
            </a:xfrm>
          </p:grpSpPr>
          <p:sp>
            <p:nvSpPr>
              <p:cNvPr id="69" name="Rectangle 68"/>
              <p:cNvSpPr/>
              <p:nvPr/>
            </p:nvSpPr>
            <p:spPr>
              <a:xfrm>
                <a:off x="3147443" y="2111247"/>
                <a:ext cx="1459232" cy="1448792"/>
              </a:xfrm>
              <a:prstGeom prst="rect">
                <a:avLst/>
              </a:prstGeom>
              <a:solidFill>
                <a:schemeClr val="bg1"/>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0" name="Oval 69"/>
              <p:cNvSpPr/>
              <p:nvPr/>
            </p:nvSpPr>
            <p:spPr>
              <a:xfrm>
                <a:off x="3332313" y="3108180"/>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1" name="Oval 70"/>
              <p:cNvSpPr/>
              <p:nvPr/>
            </p:nvSpPr>
            <p:spPr>
              <a:xfrm>
                <a:off x="4166481" y="2251463"/>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2" name="Oval 71"/>
              <p:cNvSpPr/>
              <p:nvPr/>
            </p:nvSpPr>
            <p:spPr>
              <a:xfrm>
                <a:off x="4166481" y="3108180"/>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3" name="Oval 72"/>
              <p:cNvSpPr/>
              <p:nvPr/>
            </p:nvSpPr>
            <p:spPr>
              <a:xfrm>
                <a:off x="3324359" y="225747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4" name="Text Placeholder 2"/>
              <p:cNvSpPr txBox="1">
                <a:spLocks/>
              </p:cNvSpPr>
              <p:nvPr/>
            </p:nvSpPr>
            <p:spPr bwMode="auto">
              <a:xfrm>
                <a:off x="3324359" y="2951474"/>
                <a:ext cx="1238577" cy="41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a:solidFill>
                      <a:schemeClr val="accent5"/>
                    </a:solidFill>
                    <a:latin typeface="Orly's Font 2" pitchFamily="66" charset="0"/>
                  </a:rPr>
                  <a:t>s</a:t>
                </a:r>
                <a:r>
                  <a:rPr lang="en-US" sz="2000" dirty="0" smtClean="0">
                    <a:solidFill>
                      <a:schemeClr val="accent5"/>
                    </a:solidFill>
                    <a:latin typeface="Orly's Font 2" pitchFamily="66" charset="0"/>
                  </a:rPr>
                  <a:t>ide 2</a:t>
                </a:r>
                <a:endParaRPr lang="en-US" sz="2000" dirty="0">
                  <a:solidFill>
                    <a:schemeClr val="accent5"/>
                  </a:solidFill>
                  <a:latin typeface="Orly's Font 2" pitchFamily="66" charset="0"/>
                </a:endParaRPr>
              </a:p>
            </p:txBody>
          </p:sp>
        </p:grpSp>
        <p:sp>
          <p:nvSpPr>
            <p:cNvPr id="81" name="Oval 80"/>
            <p:cNvSpPr/>
            <p:nvPr/>
          </p:nvSpPr>
          <p:spPr>
            <a:xfrm>
              <a:off x="3721633" y="2680637"/>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grpSp>
      <p:grpSp>
        <p:nvGrpSpPr>
          <p:cNvPr id="17" name="Group 16"/>
          <p:cNvGrpSpPr/>
          <p:nvPr/>
        </p:nvGrpSpPr>
        <p:grpSpPr>
          <a:xfrm>
            <a:off x="1684776" y="2111247"/>
            <a:ext cx="1459232" cy="1448792"/>
            <a:chOff x="1684776" y="2111247"/>
            <a:chExt cx="1459232" cy="1448792"/>
          </a:xfrm>
        </p:grpSpPr>
        <p:grpSp>
          <p:nvGrpSpPr>
            <p:cNvPr id="11" name="Group 10"/>
            <p:cNvGrpSpPr/>
            <p:nvPr/>
          </p:nvGrpSpPr>
          <p:grpSpPr>
            <a:xfrm>
              <a:off x="1684776" y="2111247"/>
              <a:ext cx="1459232" cy="1448792"/>
              <a:chOff x="1684776" y="2111247"/>
              <a:chExt cx="1459232" cy="1448792"/>
            </a:xfrm>
          </p:grpSpPr>
          <p:sp>
            <p:nvSpPr>
              <p:cNvPr id="75" name="Rectangle 74"/>
              <p:cNvSpPr/>
              <p:nvPr/>
            </p:nvSpPr>
            <p:spPr>
              <a:xfrm>
                <a:off x="1684776" y="2111247"/>
                <a:ext cx="1459232" cy="1448792"/>
              </a:xfrm>
              <a:prstGeom prst="rect">
                <a:avLst/>
              </a:prstGeom>
              <a:solidFill>
                <a:schemeClr val="bg1"/>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6" name="Oval 75"/>
              <p:cNvSpPr/>
              <p:nvPr/>
            </p:nvSpPr>
            <p:spPr>
              <a:xfrm>
                <a:off x="1869646" y="3108180"/>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7" name="Oval 76"/>
              <p:cNvSpPr/>
              <p:nvPr/>
            </p:nvSpPr>
            <p:spPr>
              <a:xfrm>
                <a:off x="2703814" y="2251463"/>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8" name="Oval 77"/>
              <p:cNvSpPr/>
              <p:nvPr/>
            </p:nvSpPr>
            <p:spPr>
              <a:xfrm>
                <a:off x="2703814" y="3108180"/>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79" name="Oval 78"/>
              <p:cNvSpPr/>
              <p:nvPr/>
            </p:nvSpPr>
            <p:spPr>
              <a:xfrm>
                <a:off x="1861692" y="225747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80" name="Text Placeholder 2"/>
              <p:cNvSpPr txBox="1">
                <a:spLocks/>
              </p:cNvSpPr>
              <p:nvPr/>
            </p:nvSpPr>
            <p:spPr bwMode="auto">
              <a:xfrm>
                <a:off x="1816356" y="2895786"/>
                <a:ext cx="1238577" cy="41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back</a:t>
                </a:r>
                <a:endParaRPr lang="en-US" sz="2000" dirty="0">
                  <a:solidFill>
                    <a:schemeClr val="accent5"/>
                  </a:solidFill>
                  <a:latin typeface="Orly's Font 2" pitchFamily="66" charset="0"/>
                </a:endParaRPr>
              </a:p>
            </p:txBody>
          </p:sp>
        </p:grpSp>
        <p:sp>
          <p:nvSpPr>
            <p:cNvPr id="82" name="Oval 81"/>
            <p:cNvSpPr/>
            <p:nvPr/>
          </p:nvSpPr>
          <p:spPr>
            <a:xfrm>
              <a:off x="1861692" y="2662564"/>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sp>
          <p:nvSpPr>
            <p:cNvPr id="83" name="Oval 82"/>
            <p:cNvSpPr/>
            <p:nvPr/>
          </p:nvSpPr>
          <p:spPr>
            <a:xfrm>
              <a:off x="2697263" y="2673926"/>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grpSp>
      <p:grpSp>
        <p:nvGrpSpPr>
          <p:cNvPr id="15" name="Group 14"/>
          <p:cNvGrpSpPr/>
          <p:nvPr/>
        </p:nvGrpSpPr>
        <p:grpSpPr>
          <a:xfrm>
            <a:off x="4624565" y="2351660"/>
            <a:ext cx="1426943" cy="638114"/>
            <a:chOff x="4624565" y="2351660"/>
            <a:chExt cx="1426943" cy="638114"/>
          </a:xfrm>
        </p:grpSpPr>
        <p:sp>
          <p:nvSpPr>
            <p:cNvPr id="25" name="Text Placeholder 2"/>
            <p:cNvSpPr txBox="1">
              <a:spLocks/>
            </p:cNvSpPr>
            <p:nvPr/>
          </p:nvSpPr>
          <p:spPr bwMode="auto">
            <a:xfrm>
              <a:off x="4624565" y="2351660"/>
              <a:ext cx="14269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front</a:t>
              </a:r>
              <a:endParaRPr lang="en-US" sz="2000" dirty="0">
                <a:solidFill>
                  <a:schemeClr val="accent5"/>
                </a:solidFill>
                <a:latin typeface="Orly's Font 2" pitchFamily="66" charset="0"/>
              </a:endParaRPr>
            </a:p>
          </p:txBody>
        </p:sp>
        <p:sp>
          <p:nvSpPr>
            <p:cNvPr id="84" name="Oval 83"/>
            <p:cNvSpPr/>
            <p:nvPr/>
          </p:nvSpPr>
          <p:spPr>
            <a:xfrm>
              <a:off x="5161248" y="2679762"/>
              <a:ext cx="310852" cy="310012"/>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err="1" smtClean="0">
                <a:solidFill>
                  <a:schemeClr val="tx1"/>
                </a:solidFill>
              </a:endParaRPr>
            </a:p>
          </p:txBody>
        </p:sp>
      </p:grpSp>
    </p:spTree>
    <p:extLst>
      <p:ext uri="{BB962C8B-B14F-4D97-AF65-F5344CB8AC3E}">
        <p14:creationId xmlns:p14="http://schemas.microsoft.com/office/powerpoint/2010/main" val="322364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 Placeholder 1"/>
          <p:cNvSpPr txBox="1">
            <a:spLocks/>
          </p:cNvSpPr>
          <p:nvPr/>
        </p:nvSpPr>
        <p:spPr bwMode="auto">
          <a:xfrm>
            <a:off x="475456" y="879562"/>
            <a:ext cx="6400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rPr>
              <a:t>Look at the shapes below.</a:t>
            </a:r>
            <a:endParaRPr lang="en-US" sz="2800" dirty="0">
              <a:solidFill>
                <a:schemeClr val="accent5"/>
              </a:solidFill>
            </a:endParaRPr>
          </a:p>
        </p:txBody>
      </p:sp>
      <p:sp>
        <p:nvSpPr>
          <p:cNvPr id="53" name="Text Placeholder 1"/>
          <p:cNvSpPr txBox="1">
            <a:spLocks/>
          </p:cNvSpPr>
          <p:nvPr/>
        </p:nvSpPr>
        <p:spPr bwMode="auto">
          <a:xfrm>
            <a:off x="2231740" y="4352786"/>
            <a:ext cx="4220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rPr>
              <a:t>Which one is a cube?</a:t>
            </a:r>
            <a:endParaRPr lang="en-US" sz="2800" dirty="0">
              <a:solidFill>
                <a:schemeClr val="accent5"/>
              </a:solidFill>
            </a:endParaRPr>
          </a:p>
        </p:txBody>
      </p:sp>
      <p:sp>
        <p:nvSpPr>
          <p:cNvPr id="54" name="Rectangle 53"/>
          <p:cNvSpPr/>
          <p:nvPr/>
        </p:nvSpPr>
        <p:spPr>
          <a:xfrm>
            <a:off x="3283710" y="2338886"/>
            <a:ext cx="1872208" cy="180020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be 54"/>
          <p:cNvSpPr/>
          <p:nvPr/>
        </p:nvSpPr>
        <p:spPr>
          <a:xfrm>
            <a:off x="1021517" y="2760868"/>
            <a:ext cx="1476164" cy="1450226"/>
          </a:xfrm>
          <a:prstGeom prst="cube">
            <a:avLst/>
          </a:prstGeom>
          <a:ln w="38100"/>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be 55"/>
          <p:cNvSpPr/>
          <p:nvPr/>
        </p:nvSpPr>
        <p:spPr>
          <a:xfrm>
            <a:off x="5716216" y="2230874"/>
            <a:ext cx="2556284" cy="1980220"/>
          </a:xfrm>
          <a:prstGeom prst="cube">
            <a:avLst>
              <a:gd name="adj" fmla="val 60120"/>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Multiply 56"/>
          <p:cNvSpPr/>
          <p:nvPr/>
        </p:nvSpPr>
        <p:spPr>
          <a:xfrm>
            <a:off x="3087924" y="2288417"/>
            <a:ext cx="2280811" cy="1793212"/>
          </a:xfrm>
          <a:prstGeom prst="mathMultiply">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Rectangle 1"/>
          <p:cNvSpPr/>
          <p:nvPr/>
        </p:nvSpPr>
        <p:spPr>
          <a:xfrm>
            <a:off x="1021517" y="3120908"/>
            <a:ext cx="1080120" cy="1090186"/>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8" name="Rectangle 57"/>
          <p:cNvSpPr/>
          <p:nvPr/>
        </p:nvSpPr>
        <p:spPr>
          <a:xfrm>
            <a:off x="5716216" y="3401004"/>
            <a:ext cx="1368152" cy="810090"/>
          </a:xfrm>
          <a:prstGeom prst="rect">
            <a:avLst/>
          </a:prstGeom>
          <a:ln w="38100"/>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60" name="Picture 5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3086" t="38492" r="30494" b="7425"/>
          <a:stretch/>
        </p:blipFill>
        <p:spPr>
          <a:xfrm rot="218393">
            <a:off x="938925" y="1439618"/>
            <a:ext cx="1999380" cy="1491064"/>
          </a:xfrm>
          <a:prstGeom prst="rect">
            <a:avLst/>
          </a:prstGeom>
        </p:spPr>
      </p:pic>
      <p:sp>
        <p:nvSpPr>
          <p:cNvPr id="61" name="Oval Callout 60"/>
          <p:cNvSpPr/>
          <p:nvPr/>
        </p:nvSpPr>
        <p:spPr>
          <a:xfrm>
            <a:off x="2238446" y="1377656"/>
            <a:ext cx="1749577" cy="1141250"/>
          </a:xfrm>
          <a:prstGeom prst="wedgeEllipseCallout">
            <a:avLst>
              <a:gd name="adj1" fmla="val -60343"/>
              <a:gd name="adj2" fmla="val 14155"/>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2" name="TextBox 61"/>
          <p:cNvSpPr txBox="1"/>
          <p:nvPr/>
        </p:nvSpPr>
        <p:spPr>
          <a:xfrm>
            <a:off x="2403848" y="1523568"/>
            <a:ext cx="1490343" cy="923330"/>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Is this face a square?</a:t>
            </a:r>
          </a:p>
        </p:txBody>
      </p:sp>
      <p:pic>
        <p:nvPicPr>
          <p:cNvPr id="63" name="Picture 62"/>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3127" t="37017" r="30617" b="5309"/>
          <a:stretch/>
        </p:blipFill>
        <p:spPr>
          <a:xfrm rot="21403907" flipH="1">
            <a:off x="6862334" y="839431"/>
            <a:ext cx="2049158" cy="1637001"/>
          </a:xfrm>
          <a:prstGeom prst="rect">
            <a:avLst/>
          </a:prstGeom>
        </p:spPr>
      </p:pic>
      <p:sp>
        <p:nvSpPr>
          <p:cNvPr id="64" name="Oval Callout 63"/>
          <p:cNvSpPr/>
          <p:nvPr/>
        </p:nvSpPr>
        <p:spPr>
          <a:xfrm>
            <a:off x="5739351" y="303498"/>
            <a:ext cx="1748973" cy="1299265"/>
          </a:xfrm>
          <a:prstGeom prst="wedgeEllipseCallout">
            <a:avLst>
              <a:gd name="adj1" fmla="val 66869"/>
              <a:gd name="adj2" fmla="val 45206"/>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5" name="TextBox 64"/>
          <p:cNvSpPr txBox="1"/>
          <p:nvPr/>
        </p:nvSpPr>
        <p:spPr>
          <a:xfrm>
            <a:off x="5940152" y="483518"/>
            <a:ext cx="1490343" cy="923330"/>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Or is this face a square?</a:t>
            </a:r>
          </a:p>
        </p:txBody>
      </p:sp>
      <p:sp>
        <p:nvSpPr>
          <p:cNvPr id="66" name="TextBox 65"/>
          <p:cNvSpPr txBox="1"/>
          <p:nvPr/>
        </p:nvSpPr>
        <p:spPr>
          <a:xfrm>
            <a:off x="2439852" y="1523568"/>
            <a:ext cx="1490343" cy="923330"/>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This one is the square!</a:t>
            </a:r>
          </a:p>
        </p:txBody>
      </p:sp>
      <p:sp>
        <p:nvSpPr>
          <p:cNvPr id="67" name="TextBox 66"/>
          <p:cNvSpPr txBox="1"/>
          <p:nvPr/>
        </p:nvSpPr>
        <p:spPr>
          <a:xfrm>
            <a:off x="5783699" y="460289"/>
            <a:ext cx="1660275" cy="923330"/>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So, the green shape is the cube!</a:t>
            </a:r>
          </a:p>
        </p:txBody>
      </p:sp>
      <p:sp>
        <p:nvSpPr>
          <p:cNvPr id="68" name="Multiply 67"/>
          <p:cNvSpPr/>
          <p:nvPr/>
        </p:nvSpPr>
        <p:spPr>
          <a:xfrm>
            <a:off x="5789864" y="2345874"/>
            <a:ext cx="2280811" cy="1793212"/>
          </a:xfrm>
          <a:prstGeom prst="mathMultiply">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Half Frame 68"/>
          <p:cNvSpPr/>
          <p:nvPr/>
        </p:nvSpPr>
        <p:spPr>
          <a:xfrm rot="18378447" flipV="1">
            <a:off x="1091436" y="2859363"/>
            <a:ext cx="1171012" cy="766235"/>
          </a:xfrm>
          <a:prstGeom prst="halfFrame">
            <a:avLst>
              <a:gd name="adj1" fmla="val 41171"/>
              <a:gd name="adj2" fmla="val 40197"/>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TextBox 69"/>
          <p:cNvSpPr txBox="1"/>
          <p:nvPr/>
        </p:nvSpPr>
        <p:spPr>
          <a:xfrm>
            <a:off x="2403847" y="1625115"/>
            <a:ext cx="1490343"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This is a</a:t>
            </a:r>
          </a:p>
          <a:p>
            <a:pPr algn="ctr"/>
            <a:r>
              <a:rPr lang="en-US" dirty="0" smtClean="0">
                <a:solidFill>
                  <a:schemeClr val="accent5">
                    <a:lumMod val="50000"/>
                  </a:schemeClr>
                </a:solidFill>
                <a:latin typeface="Orly's Font 2" pitchFamily="66" charset="0"/>
                <a:ea typeface="Verdana" pitchFamily="34" charset="0"/>
                <a:cs typeface="Verdana" pitchFamily="34" charset="0"/>
              </a:rPr>
              <a:t>CUBE!</a:t>
            </a:r>
          </a:p>
        </p:txBody>
      </p:sp>
    </p:spTree>
    <p:extLst>
      <p:ext uri="{BB962C8B-B14F-4D97-AF65-F5344CB8AC3E}">
        <p14:creationId xmlns:p14="http://schemas.microsoft.com/office/powerpoint/2010/main" val="183414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type="lt">
                                    <p:tmAbs val="80"/>
                                  </p:iterate>
                                  <p:childTnLst>
                                    <p:set>
                                      <p:cBhvr>
                                        <p:cTn id="21"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80"/>
                                  </p:iterate>
                                  <p:childTnLst>
                                    <p:set>
                                      <p:cBhvr>
                                        <p:cTn id="40" dur="1" fill="hold">
                                          <p:stCondLst>
                                            <p:cond delay="0"/>
                                          </p:stCondLst>
                                        </p:cTn>
                                        <p:tgtEl>
                                          <p:spTgt spid="6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65"/>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iterate type="lt">
                                    <p:tmPct val="0"/>
                                  </p:iterate>
                                  <p:childTnLst>
                                    <p:animEffect transition="out" filter="fade">
                                      <p:cBhvr>
                                        <p:cTn id="68" dur="500"/>
                                        <p:tgtEl>
                                          <p:spTgt spid="65"/>
                                        </p:tgtEl>
                                      </p:cBhvr>
                                    </p:animEffect>
                                    <p:set>
                                      <p:cBhvr>
                                        <p:cTn id="69" dur="1" fill="hold">
                                          <p:stCondLst>
                                            <p:cond delay="499"/>
                                          </p:stCondLst>
                                        </p:cTn>
                                        <p:tgtEl>
                                          <p:spTgt spid="65"/>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64"/>
                                        </p:tgtEl>
                                      </p:cBhvr>
                                    </p:animEffect>
                                    <p:set>
                                      <p:cBhvr>
                                        <p:cTn id="72" dur="1" fill="hold">
                                          <p:stCondLst>
                                            <p:cond delay="499"/>
                                          </p:stCondLst>
                                        </p:cTn>
                                        <p:tgtEl>
                                          <p:spTgt spid="6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iterate type="lt">
                                    <p:tmPct val="0"/>
                                  </p:iterate>
                                  <p:childTnLst>
                                    <p:animEffect transition="out" filter="fade">
                                      <p:cBhvr>
                                        <p:cTn id="76" dur="500"/>
                                        <p:tgtEl>
                                          <p:spTgt spid="62"/>
                                        </p:tgtEl>
                                      </p:cBhvr>
                                    </p:animEffect>
                                    <p:set>
                                      <p:cBhvr>
                                        <p:cTn id="77" dur="1" fill="hold">
                                          <p:stCondLst>
                                            <p:cond delay="499"/>
                                          </p:stCondLst>
                                        </p:cTn>
                                        <p:tgtEl>
                                          <p:spTgt spid="6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iterate type="lt">
                                    <p:tmAbs val="80"/>
                                  </p:iterate>
                                  <p:childTnLst>
                                    <p:set>
                                      <p:cBhvr>
                                        <p:cTn id="81" dur="1" fill="hold">
                                          <p:stCondLst>
                                            <p:cond delay="0"/>
                                          </p:stCondLst>
                                        </p:cTn>
                                        <p:tgtEl>
                                          <p:spTgt spid="66"/>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6" presetClass="emph" presetSubtype="0" fill="hold" grpId="1" nodeType="clickEffect">
                                  <p:stCondLst>
                                    <p:cond delay="0"/>
                                  </p:stCondLst>
                                  <p:childTnLst>
                                    <p:animEffect transition="out" filter="fade">
                                      <p:cBhvr>
                                        <p:cTn id="85" dur="500" tmFilter="0, 0; .2, .5; .8, .5; 1, 0"/>
                                        <p:tgtEl>
                                          <p:spTgt spid="2"/>
                                        </p:tgtEl>
                                      </p:cBhvr>
                                    </p:animEffect>
                                    <p:animScale>
                                      <p:cBhvr>
                                        <p:cTn id="86" dur="250" autoRev="1" fill="hold"/>
                                        <p:tgtEl>
                                          <p:spTgt spid="2"/>
                                        </p:tgtEl>
                                      </p:cBhvr>
                                      <p:by x="105000" y="105000"/>
                                    </p:animScale>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1" nodeType="clickEffect">
                                  <p:stCondLst>
                                    <p:cond delay="0"/>
                                  </p:stCondLst>
                                  <p:iterate type="lt">
                                    <p:tmPct val="0"/>
                                  </p:iterate>
                                  <p:childTnLst>
                                    <p:animEffect transition="out" filter="fade">
                                      <p:cBhvr>
                                        <p:cTn id="90" dur="500"/>
                                        <p:tgtEl>
                                          <p:spTgt spid="66"/>
                                        </p:tgtEl>
                                      </p:cBhvr>
                                    </p:animEffect>
                                    <p:set>
                                      <p:cBhvr>
                                        <p:cTn id="91" dur="1" fill="hold">
                                          <p:stCondLst>
                                            <p:cond delay="499"/>
                                          </p:stCondLst>
                                        </p:cTn>
                                        <p:tgtEl>
                                          <p:spTgt spid="66"/>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61"/>
                                        </p:tgtEl>
                                      </p:cBhvr>
                                    </p:animEffect>
                                    <p:set>
                                      <p:cBhvr>
                                        <p:cTn id="94" dur="1" fill="hold">
                                          <p:stCondLst>
                                            <p:cond delay="499"/>
                                          </p:stCondLst>
                                        </p:cTn>
                                        <p:tgtEl>
                                          <p:spTgt spid="61"/>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2" nodeType="clickEffect">
                                  <p:stCondLst>
                                    <p:cond delay="0"/>
                                  </p:stCondLst>
                                  <p:childTnLst>
                                    <p:animEffect transition="out" filter="fade">
                                      <p:cBhvr>
                                        <p:cTn id="98" dur="500"/>
                                        <p:tgtEl>
                                          <p:spTgt spid="2"/>
                                        </p:tgtEl>
                                      </p:cBhvr>
                                    </p:animEffect>
                                    <p:set>
                                      <p:cBhvr>
                                        <p:cTn id="99" dur="1" fill="hold">
                                          <p:stCondLst>
                                            <p:cond delay="499"/>
                                          </p:stCondLst>
                                        </p:cTn>
                                        <p:tgtEl>
                                          <p:spTgt spid="2"/>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58"/>
                                        </p:tgtEl>
                                      </p:cBhvr>
                                    </p:animEffect>
                                    <p:set>
                                      <p:cBhvr>
                                        <p:cTn id="102" dur="1" fill="hold">
                                          <p:stCondLst>
                                            <p:cond delay="499"/>
                                          </p:stCondLst>
                                        </p:cTn>
                                        <p:tgtEl>
                                          <p:spTgt spid="58"/>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2" nodeType="clickEffect">
                                  <p:stCondLst>
                                    <p:cond delay="0"/>
                                  </p:stCondLst>
                                  <p:childTnLst>
                                    <p:set>
                                      <p:cBhvr>
                                        <p:cTn id="106" dur="1" fill="hold">
                                          <p:stCondLst>
                                            <p:cond delay="0"/>
                                          </p:stCondLst>
                                        </p:cTn>
                                        <p:tgtEl>
                                          <p:spTgt spid="64"/>
                                        </p:tgtEl>
                                        <p:attrNameLst>
                                          <p:attrName>style.visibility</p:attrName>
                                        </p:attrNameLst>
                                      </p:cBhvr>
                                      <p:to>
                                        <p:strVal val="visible"/>
                                      </p:to>
                                    </p:set>
                                    <p:animEffect transition="in" filter="fade">
                                      <p:cBhvr>
                                        <p:cTn id="107" dur="500"/>
                                        <p:tgtEl>
                                          <p:spTgt spid="64"/>
                                        </p:tgtEl>
                                      </p:cBhvr>
                                    </p:animEffec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iterate type="lt">
                                    <p:tmAbs val="80"/>
                                  </p:iterate>
                                  <p:childTnLst>
                                    <p:set>
                                      <p:cBhvr>
                                        <p:cTn id="111" dur="1" fill="hold">
                                          <p:stCondLst>
                                            <p:cond delay="0"/>
                                          </p:stCondLst>
                                        </p:cTn>
                                        <p:tgtEl>
                                          <p:spTgt spid="67"/>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69"/>
                                        </p:tgtEl>
                                        <p:attrNameLst>
                                          <p:attrName>style.visibility</p:attrName>
                                        </p:attrNameLst>
                                      </p:cBhvr>
                                      <p:to>
                                        <p:strVal val="visible"/>
                                      </p:to>
                                    </p:set>
                                    <p:animEffect transition="in" filter="fade">
                                      <p:cBhvr>
                                        <p:cTn id="121" dur="500"/>
                                        <p:tgtEl>
                                          <p:spTgt spid="69"/>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2" nodeType="click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iterate type="lt">
                                    <p:tmAbs val="80"/>
                                  </p:iterate>
                                  <p:childTnLst>
                                    <p:set>
                                      <p:cBhvr>
                                        <p:cTn id="130"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bldP spid="53" grpId="0" build="p"/>
      <p:bldP spid="54" grpId="0" animBg="1"/>
      <p:bldP spid="55" grpId="0" animBg="1"/>
      <p:bldP spid="56" grpId="0" animBg="1"/>
      <p:bldP spid="57" grpId="0" animBg="1"/>
      <p:bldP spid="2" grpId="0" animBg="1"/>
      <p:bldP spid="2" grpId="1" animBg="1"/>
      <p:bldP spid="2" grpId="2" animBg="1"/>
      <p:bldP spid="58" grpId="0" animBg="1"/>
      <p:bldP spid="58" grpId="1" animBg="1"/>
      <p:bldP spid="61" grpId="0" animBg="1"/>
      <p:bldP spid="61" grpId="1" animBg="1"/>
      <p:bldP spid="61" grpId="2" animBg="1"/>
      <p:bldP spid="62" grpId="0"/>
      <p:bldP spid="62" grpId="1"/>
      <p:bldP spid="64" grpId="0" animBg="1"/>
      <p:bldP spid="64" grpId="1" animBg="1"/>
      <p:bldP spid="64" grpId="2" animBg="1"/>
      <p:bldP spid="65" grpId="0"/>
      <p:bldP spid="65" grpId="1"/>
      <p:bldP spid="66" grpId="0"/>
      <p:bldP spid="66" grpId="1"/>
      <p:bldP spid="67" grpId="0"/>
      <p:bldP spid="68" grpId="0" animBg="1"/>
      <p:bldP spid="69" grpId="0" animBg="1"/>
      <p:bldP spid="70"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9878</TotalTime>
  <Words>935</Words>
  <Application>Microsoft Office PowerPoint</Application>
  <PresentationFormat>On-screen Show (16:9)</PresentationFormat>
  <Paragraphs>109</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401</cp:revision>
  <dcterms:created xsi:type="dcterms:W3CDTF">2011-06-12T17:04:43Z</dcterms:created>
  <dcterms:modified xsi:type="dcterms:W3CDTF">2015-06-07T14:57:34Z</dcterms:modified>
</cp:coreProperties>
</file>